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compatMode="1" saveSubsetFonts="1">
  <p:sldMasterIdLst>
    <p:sldMasterId id="2147483648" r:id="rId1"/>
  </p:sldMasterIdLst>
  <p:sldIdLst>
    <p:sldId id="256" r:id="rId2"/>
    <p:sldId id="342" r:id="rId3"/>
    <p:sldId id="280" r:id="rId4"/>
    <p:sldId id="284" r:id="rId5"/>
    <p:sldId id="285" r:id="rId6"/>
    <p:sldId id="257" r:id="rId7"/>
    <p:sldId id="286" r:id="rId8"/>
    <p:sldId id="272" r:id="rId9"/>
    <p:sldId id="277" r:id="rId10"/>
    <p:sldId id="274" r:id="rId11"/>
    <p:sldId id="273" r:id="rId12"/>
    <p:sldId id="276" r:id="rId13"/>
    <p:sldId id="275" r:id="rId14"/>
    <p:sldId id="279" r:id="rId15"/>
    <p:sldId id="287" r:id="rId16"/>
    <p:sldId id="288" r:id="rId17"/>
    <p:sldId id="289" r:id="rId18"/>
    <p:sldId id="290" r:id="rId19"/>
    <p:sldId id="291" r:id="rId20"/>
    <p:sldId id="292" r:id="rId21"/>
    <p:sldId id="293" r:id="rId22"/>
    <p:sldId id="294" r:id="rId23"/>
    <p:sldId id="295" r:id="rId24"/>
    <p:sldId id="296" r:id="rId25"/>
    <p:sldId id="297" r:id="rId26"/>
    <p:sldId id="298" r:id="rId27"/>
    <p:sldId id="299" r:id="rId28"/>
    <p:sldId id="343" r:id="rId29"/>
    <p:sldId id="344" r:id="rId30"/>
    <p:sldId id="300" r:id="rId31"/>
    <p:sldId id="323" r:id="rId32"/>
    <p:sldId id="302" r:id="rId33"/>
    <p:sldId id="303" r:id="rId34"/>
    <p:sldId id="304" r:id="rId35"/>
    <p:sldId id="305" r:id="rId36"/>
    <p:sldId id="306" r:id="rId37"/>
    <p:sldId id="307" r:id="rId38"/>
    <p:sldId id="308" r:id="rId39"/>
    <p:sldId id="309" r:id="rId40"/>
    <p:sldId id="310" r:id="rId41"/>
    <p:sldId id="311" r:id="rId42"/>
    <p:sldId id="313" r:id="rId43"/>
    <p:sldId id="314" r:id="rId44"/>
    <p:sldId id="315" r:id="rId45"/>
    <p:sldId id="316" r:id="rId46"/>
    <p:sldId id="317" r:id="rId47"/>
    <p:sldId id="318" r:id="rId48"/>
    <p:sldId id="319" r:id="rId49"/>
    <p:sldId id="320" r:id="rId50"/>
    <p:sldId id="321" r:id="rId51"/>
    <p:sldId id="322" r:id="rId52"/>
    <p:sldId id="324" r:id="rId53"/>
    <p:sldId id="325" r:id="rId54"/>
    <p:sldId id="326" r:id="rId55"/>
    <p:sldId id="327" r:id="rId56"/>
    <p:sldId id="328" r:id="rId57"/>
    <p:sldId id="329" r:id="rId58"/>
    <p:sldId id="330" r:id="rId59"/>
    <p:sldId id="331" r:id="rId60"/>
    <p:sldId id="332" r:id="rId61"/>
    <p:sldId id="333" r:id="rId62"/>
    <p:sldId id="334" r:id="rId63"/>
    <p:sldId id="335" r:id="rId64"/>
    <p:sldId id="336" r:id="rId65"/>
    <p:sldId id="337" r:id="rId66"/>
    <p:sldId id="338" r:id="rId67"/>
    <p:sldId id="339" r:id="rId68"/>
    <p:sldId id="340" r:id="rId69"/>
    <p:sldId id="341" r:id="rId70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07" autoAdjust="0"/>
    <p:restoredTop sz="94660"/>
  </p:normalViewPr>
  <p:slideViewPr>
    <p:cSldViewPr snapToGrid="0">
      <p:cViewPr>
        <p:scale>
          <a:sx n="111" d="100"/>
          <a:sy n="111" d="100"/>
        </p:scale>
        <p:origin x="304" y="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9A3523-3ADE-5AD0-2C1B-F92786E3ACD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fld id="{0A036B86-432C-3E47-A470-0A421A34105E}" type="datetimeFigureOut">
              <a:rPr lang="en-GB"/>
              <a:pPr>
                <a:defRPr/>
              </a:pPr>
              <a:t>06/01/2025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0DF71A-EFDC-72F1-C652-2BB9A55781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50724F-03B6-C0A8-C1E1-A37D802DCF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fld id="{5588976D-A0FB-394A-BD64-551A1D97DC07}" type="slidenum">
              <a:rPr lang="en-GB" altLang="en-SE"/>
              <a:pPr/>
              <a:t>‹#›</a:t>
            </a:fld>
            <a:endParaRPr lang="en-GB" altLang="en-SE"/>
          </a:p>
        </p:txBody>
      </p:sp>
    </p:spTree>
    <p:extLst>
      <p:ext uri="{BB962C8B-B14F-4D97-AF65-F5344CB8AC3E}">
        <p14:creationId xmlns:p14="http://schemas.microsoft.com/office/powerpoint/2010/main" val="29822007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650334-FAE0-60A4-C530-21EAF46A84C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fld id="{0EF372AD-3E58-AD4E-AC0B-AE4CBD174606}" type="datetimeFigureOut">
              <a:rPr lang="en-GB"/>
              <a:pPr>
                <a:defRPr/>
              </a:pPr>
              <a:t>06/01/2025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A45BFA-0450-05AA-7C3F-EE635E7DD8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F6A519-2E27-D06E-B95C-45A61B323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fld id="{7DDAC5F7-5DD3-C440-AD45-68EAEFD4A002}" type="slidenum">
              <a:rPr lang="en-GB" altLang="en-SE"/>
              <a:pPr/>
              <a:t>‹#›</a:t>
            </a:fld>
            <a:endParaRPr lang="en-GB" altLang="en-SE"/>
          </a:p>
        </p:txBody>
      </p:sp>
    </p:spTree>
    <p:extLst>
      <p:ext uri="{BB962C8B-B14F-4D97-AF65-F5344CB8AC3E}">
        <p14:creationId xmlns:p14="http://schemas.microsoft.com/office/powerpoint/2010/main" val="23736016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51624C-CAF6-D910-3B6D-8D387E5C002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fld id="{F61A99DD-CD24-DB4A-B6E1-6F7B6A132C3E}" type="datetimeFigureOut">
              <a:rPr lang="en-GB"/>
              <a:pPr>
                <a:defRPr/>
              </a:pPr>
              <a:t>06/01/2025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E68EE9-009F-1397-5733-0A00FA26A5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6FAE8A-D62A-1B49-48AA-5933FCA9D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fld id="{6C542543-2AAF-1040-8F98-7BFDDD95E7D3}" type="slidenum">
              <a:rPr lang="en-GB" altLang="en-SE"/>
              <a:pPr/>
              <a:t>‹#›</a:t>
            </a:fld>
            <a:endParaRPr lang="en-GB" altLang="en-SE"/>
          </a:p>
        </p:txBody>
      </p:sp>
    </p:spTree>
    <p:extLst>
      <p:ext uri="{BB962C8B-B14F-4D97-AF65-F5344CB8AC3E}">
        <p14:creationId xmlns:p14="http://schemas.microsoft.com/office/powerpoint/2010/main" val="38534884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CD7B05-B691-8F1C-6F35-23637613D28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fld id="{C7651F65-2DCE-C34F-B67C-7916C566CE89}" type="datetimeFigureOut">
              <a:rPr lang="en-GB"/>
              <a:pPr>
                <a:defRPr/>
              </a:pPr>
              <a:t>06/01/2025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562A04-F2A9-D524-1B52-11C9A5D10D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A91A7A-9DA6-0666-4D12-C4BFE822B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fld id="{9A3A5B8F-B3EF-514F-AA2A-C66340085D73}" type="slidenum">
              <a:rPr lang="en-GB" altLang="en-SE"/>
              <a:pPr/>
              <a:t>‹#›</a:t>
            </a:fld>
            <a:endParaRPr lang="en-GB" altLang="en-SE"/>
          </a:p>
        </p:txBody>
      </p:sp>
    </p:spTree>
    <p:extLst>
      <p:ext uri="{BB962C8B-B14F-4D97-AF65-F5344CB8AC3E}">
        <p14:creationId xmlns:p14="http://schemas.microsoft.com/office/powerpoint/2010/main" val="24214134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0C958F-2A0B-CE6F-862F-9DF42567957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fld id="{1EC1A15E-55BE-9348-B2BB-98713BED956D}" type="datetimeFigureOut">
              <a:rPr lang="en-GB"/>
              <a:pPr>
                <a:defRPr/>
              </a:pPr>
              <a:t>06/01/2025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704640-F715-2245-8D49-DC4EFD077D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FB6AAC-DB73-2C29-7546-3A2DF22006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fld id="{F00D2728-72A4-6749-9E04-81BD9F12954C}" type="slidenum">
              <a:rPr lang="en-GB" altLang="en-SE"/>
              <a:pPr/>
              <a:t>‹#›</a:t>
            </a:fld>
            <a:endParaRPr lang="en-GB" altLang="en-SE"/>
          </a:p>
        </p:txBody>
      </p:sp>
    </p:spTree>
    <p:extLst>
      <p:ext uri="{BB962C8B-B14F-4D97-AF65-F5344CB8AC3E}">
        <p14:creationId xmlns:p14="http://schemas.microsoft.com/office/powerpoint/2010/main" val="12677566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BFD15F-17FD-AB3F-7296-71ED0A25F93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fld id="{9270A7B7-1D6B-674D-8127-28CA7FB12996}" type="datetimeFigureOut">
              <a:rPr lang="en-GB"/>
              <a:pPr>
                <a:defRPr/>
              </a:pPr>
              <a:t>06/01/2025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05FCA0-2657-298A-35EE-D2525EC51C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866BB7-7B95-42FB-E432-A6F06E3302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fld id="{DB72F2CE-8D6B-274A-9D64-4B0E9427D0B9}" type="slidenum">
              <a:rPr lang="en-GB" altLang="en-SE"/>
              <a:pPr/>
              <a:t>‹#›</a:t>
            </a:fld>
            <a:endParaRPr lang="en-GB" altLang="en-SE"/>
          </a:p>
        </p:txBody>
      </p:sp>
    </p:spTree>
    <p:extLst>
      <p:ext uri="{BB962C8B-B14F-4D97-AF65-F5344CB8AC3E}">
        <p14:creationId xmlns:p14="http://schemas.microsoft.com/office/powerpoint/2010/main" val="699015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83EA7B2-1623-C8E4-6346-9508A1EECC1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fld id="{15DD0638-F526-264A-A973-82ABFDF4792F}" type="datetimeFigureOut">
              <a:rPr lang="en-GB"/>
              <a:pPr>
                <a:defRPr/>
              </a:pPr>
              <a:t>06/01/2025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8B80993-A741-FB25-7933-0D08497844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D52586B-39FF-F314-0FF5-C7C71AC5D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fld id="{34BD6E07-AD64-714D-AB54-EE8A13E82FD6}" type="slidenum">
              <a:rPr lang="en-GB" altLang="en-SE"/>
              <a:pPr/>
              <a:t>‹#›</a:t>
            </a:fld>
            <a:endParaRPr lang="en-GB" altLang="en-SE"/>
          </a:p>
        </p:txBody>
      </p:sp>
    </p:spTree>
    <p:extLst>
      <p:ext uri="{BB962C8B-B14F-4D97-AF65-F5344CB8AC3E}">
        <p14:creationId xmlns:p14="http://schemas.microsoft.com/office/powerpoint/2010/main" val="29040528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6D6DDA3-410A-D962-A1BB-115BFA556D1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fld id="{61392F44-A670-AA42-8C99-ECC231F9A691}" type="datetimeFigureOut">
              <a:rPr lang="en-GB"/>
              <a:pPr>
                <a:defRPr/>
              </a:pPr>
              <a:t>06/01/2025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DF650E-DB24-7264-6CA1-6294CC015E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597516-BE19-8A88-DD3D-ACA27B020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fld id="{7495E064-645A-E14F-9ECC-41C724782BD6}" type="slidenum">
              <a:rPr lang="en-GB" altLang="en-SE"/>
              <a:pPr/>
              <a:t>‹#›</a:t>
            </a:fld>
            <a:endParaRPr lang="en-GB" altLang="en-SE"/>
          </a:p>
        </p:txBody>
      </p:sp>
    </p:spTree>
    <p:extLst>
      <p:ext uri="{BB962C8B-B14F-4D97-AF65-F5344CB8AC3E}">
        <p14:creationId xmlns:p14="http://schemas.microsoft.com/office/powerpoint/2010/main" val="28837509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B741B08-BCA9-F0DD-5EBA-4C1ECCEEC90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fld id="{C2E4CD85-8489-1641-B85A-F8BBE5841102}" type="datetimeFigureOut">
              <a:rPr lang="en-GB"/>
              <a:pPr>
                <a:defRPr/>
              </a:pPr>
              <a:t>06/01/2025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0C67E8-1E71-3DA4-78FB-403878516B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A70B94-1970-C37A-AC3A-6B065313F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fld id="{DE1696A8-38C6-EF4E-BDB7-A32887A79200}" type="slidenum">
              <a:rPr lang="en-GB" altLang="en-SE"/>
              <a:pPr/>
              <a:t>‹#›</a:t>
            </a:fld>
            <a:endParaRPr lang="en-GB" altLang="en-SE"/>
          </a:p>
        </p:txBody>
      </p:sp>
    </p:spTree>
    <p:extLst>
      <p:ext uri="{BB962C8B-B14F-4D97-AF65-F5344CB8AC3E}">
        <p14:creationId xmlns:p14="http://schemas.microsoft.com/office/powerpoint/2010/main" val="42867370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7A0444-082D-DF64-A92E-EF30E660D93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fld id="{6628F260-EA61-6F4D-A885-29339FBDB3E8}" type="datetimeFigureOut">
              <a:rPr lang="en-GB"/>
              <a:pPr>
                <a:defRPr/>
              </a:pPr>
              <a:t>06/01/2025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4143E0-6555-A962-F0EA-BE8DFF4881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769FC2-C93C-6723-1DC0-9ADEE68851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fld id="{2237EE06-B64F-C24D-937B-0F807FADEF14}" type="slidenum">
              <a:rPr lang="en-GB" altLang="en-SE"/>
              <a:pPr/>
              <a:t>‹#›</a:t>
            </a:fld>
            <a:endParaRPr lang="en-GB" altLang="en-SE"/>
          </a:p>
        </p:txBody>
      </p:sp>
    </p:spTree>
    <p:extLst>
      <p:ext uri="{BB962C8B-B14F-4D97-AF65-F5344CB8AC3E}">
        <p14:creationId xmlns:p14="http://schemas.microsoft.com/office/powerpoint/2010/main" val="8909323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8474B3-162E-648A-CFFC-14E1ADC4F82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fld id="{8CA8F977-47C5-1A47-B8C7-2B3595E06192}" type="datetimeFigureOut">
              <a:rPr lang="en-GB"/>
              <a:pPr>
                <a:defRPr/>
              </a:pPr>
              <a:t>06/01/2025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105569-61DC-BBD9-503B-5C4545F267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E97660-B244-8473-D578-D794255C83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fld id="{B6A46E3A-CDDD-FB47-85E3-D0962DBBDC87}" type="slidenum">
              <a:rPr lang="en-GB" altLang="en-SE"/>
              <a:pPr/>
              <a:t>‹#›</a:t>
            </a:fld>
            <a:endParaRPr lang="en-GB" altLang="en-SE"/>
          </a:p>
        </p:txBody>
      </p:sp>
    </p:spTree>
    <p:extLst>
      <p:ext uri="{BB962C8B-B14F-4D97-AF65-F5344CB8AC3E}">
        <p14:creationId xmlns:p14="http://schemas.microsoft.com/office/powerpoint/2010/main" val="2765912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75E7E748-D27B-6975-2975-77CFC3BDC74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SE"/>
              <a:t>Click to edit Master title style</a:t>
            </a:r>
            <a:endParaRPr lang="en-GB" altLang="en-SE"/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6A6DBDD8-60D8-8565-895D-E45F3353711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SE"/>
              <a:t>Edit Master text styles</a:t>
            </a:r>
          </a:p>
          <a:p>
            <a:pPr lvl="1"/>
            <a:r>
              <a:rPr lang="en-US" altLang="en-SE"/>
              <a:t>Second level</a:t>
            </a:r>
          </a:p>
          <a:p>
            <a:pPr lvl="2"/>
            <a:r>
              <a:rPr lang="en-US" altLang="en-SE"/>
              <a:t>Third level</a:t>
            </a:r>
          </a:p>
          <a:p>
            <a:pPr lvl="3"/>
            <a:r>
              <a:rPr lang="en-US" altLang="en-SE"/>
              <a:t>Fourth level</a:t>
            </a:r>
          </a:p>
          <a:p>
            <a:pPr lvl="4"/>
            <a:r>
              <a:rPr lang="en-US" altLang="en-SE"/>
              <a:t>Fifth level</a:t>
            </a:r>
            <a:endParaRPr lang="en-GB" altLang="en-S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</p:sldLayoutIdLst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228600" indent="-228600" algn="l" rtl="0" fontAlgn="base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jpe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>
            <a:extLst>
              <a:ext uri="{FF2B5EF4-FFF2-40B4-BE49-F238E27FC236}">
                <a16:creationId xmlns:a16="http://schemas.microsoft.com/office/drawing/2014/main" id="{F25A316C-FD43-B5DE-40CC-CD0195F545B4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GB" altLang="en-SE"/>
              <a:t>An Introduction to Unix</a:t>
            </a:r>
          </a:p>
        </p:txBody>
      </p:sp>
      <p:sp>
        <p:nvSpPr>
          <p:cNvPr id="13315" name="Subtitle 2">
            <a:extLst>
              <a:ext uri="{FF2B5EF4-FFF2-40B4-BE49-F238E27FC236}">
                <a16:creationId xmlns:a16="http://schemas.microsoft.com/office/drawing/2014/main" id="{891DCFA2-BC11-C32B-1A66-1BEB0B797489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endParaRPr lang="en-GB" altLang="en-SE" dirty="0"/>
          </a:p>
        </p:txBody>
      </p:sp>
      <p:pic>
        <p:nvPicPr>
          <p:cNvPr id="13317" name="Picture 4">
            <a:extLst>
              <a:ext uri="{FF2B5EF4-FFF2-40B4-BE49-F238E27FC236}">
                <a16:creationId xmlns:a16="http://schemas.microsoft.com/office/drawing/2014/main" id="{FF429A81-EB13-0D39-773F-F8F3DE1D7D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7825" y="3308350"/>
            <a:ext cx="2800350" cy="330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>
            <a:extLst>
              <a:ext uri="{FF2B5EF4-FFF2-40B4-BE49-F238E27FC236}">
                <a16:creationId xmlns:a16="http://schemas.microsoft.com/office/drawing/2014/main" id="{959DEEF4-EB86-C40E-F04E-928F433D572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0850" y="365125"/>
            <a:ext cx="10902950" cy="1325563"/>
          </a:xfrm>
        </p:spPr>
        <p:txBody>
          <a:bodyPr/>
          <a:lstStyle/>
          <a:p>
            <a:r>
              <a:rPr lang="en-GB" altLang="en-SE"/>
              <a:t>SSH + Password connection</a:t>
            </a:r>
          </a:p>
        </p:txBody>
      </p:sp>
      <p:sp>
        <p:nvSpPr>
          <p:cNvPr id="22531" name="Content Placeholder 2">
            <a:extLst>
              <a:ext uri="{FF2B5EF4-FFF2-40B4-BE49-F238E27FC236}">
                <a16:creationId xmlns:a16="http://schemas.microsoft.com/office/drawing/2014/main" id="{98F04055-6841-9165-7B95-48E8207222FC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38200" y="1509713"/>
            <a:ext cx="10515600" cy="4351337"/>
          </a:xfrm>
        </p:spPr>
        <p:txBody>
          <a:bodyPr/>
          <a:lstStyle/>
          <a:p>
            <a:r>
              <a:rPr lang="en-GB" altLang="en-SE">
                <a:latin typeface="Courier New" panose="02070309020205020404" pitchFamily="49" charset="0"/>
                <a:cs typeface="Courier New" panose="02070309020205020404" pitchFamily="49" charset="0"/>
              </a:rPr>
              <a:t>ssh username@server.address</a:t>
            </a:r>
          </a:p>
          <a:p>
            <a:r>
              <a:rPr lang="en-GB" altLang="en-SE">
                <a:latin typeface="Courier New" panose="02070309020205020404" pitchFamily="49" charset="0"/>
                <a:cs typeface="Courier New" panose="02070309020205020404" pitchFamily="49" charset="0"/>
              </a:rPr>
              <a:t>[Will be promoted for password]</a:t>
            </a:r>
          </a:p>
        </p:txBody>
      </p:sp>
      <p:pic>
        <p:nvPicPr>
          <p:cNvPr id="22532" name="Picture 4">
            <a:extLst>
              <a:ext uri="{FF2B5EF4-FFF2-40B4-BE49-F238E27FC236}">
                <a16:creationId xmlns:a16="http://schemas.microsoft.com/office/drawing/2014/main" id="{4B25BD6F-9D6E-055B-EA14-0896B1EA78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850" y="3302000"/>
            <a:ext cx="11064875" cy="278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>
            <a:extLst>
              <a:ext uri="{FF2B5EF4-FFF2-40B4-BE49-F238E27FC236}">
                <a16:creationId xmlns:a16="http://schemas.microsoft.com/office/drawing/2014/main" id="{426847BF-DECF-D772-BC48-C860E82D5F7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0850" y="365125"/>
            <a:ext cx="10902950" cy="1325563"/>
          </a:xfrm>
        </p:spPr>
        <p:txBody>
          <a:bodyPr/>
          <a:lstStyle/>
          <a:p>
            <a:r>
              <a:rPr lang="en-GB" altLang="en-SE"/>
              <a:t>SSH + Key connection</a:t>
            </a:r>
          </a:p>
        </p:txBody>
      </p:sp>
      <p:sp>
        <p:nvSpPr>
          <p:cNvPr id="23555" name="Content Placeholder 2">
            <a:extLst>
              <a:ext uri="{FF2B5EF4-FFF2-40B4-BE49-F238E27FC236}">
                <a16:creationId xmlns:a16="http://schemas.microsoft.com/office/drawing/2014/main" id="{85E31F8C-A2F8-CA98-E92D-42CD30030A0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38200" y="1892300"/>
            <a:ext cx="10515600" cy="3968750"/>
          </a:xfrm>
        </p:spPr>
        <p:txBody>
          <a:bodyPr/>
          <a:lstStyle/>
          <a:p>
            <a:r>
              <a:rPr lang="en-GB" altLang="en-SE">
                <a:latin typeface="Courier New" panose="02070309020205020404" pitchFamily="49" charset="0"/>
                <a:cs typeface="Courier New" panose="02070309020205020404" pitchFamily="49" charset="0"/>
              </a:rPr>
              <a:t>ssh -i [key_file.pem] username@server.address</a:t>
            </a:r>
          </a:p>
          <a:p>
            <a:endParaRPr lang="en-GB" altLang="en-SE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23556" name="Picture 4">
            <a:extLst>
              <a:ext uri="{FF2B5EF4-FFF2-40B4-BE49-F238E27FC236}">
                <a16:creationId xmlns:a16="http://schemas.microsoft.com/office/drawing/2014/main" id="{DE80E3AE-81E9-7F8E-043E-C95BA7E1BB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530600"/>
            <a:ext cx="10745788" cy="2700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>
            <a:extLst>
              <a:ext uri="{FF2B5EF4-FFF2-40B4-BE49-F238E27FC236}">
                <a16:creationId xmlns:a16="http://schemas.microsoft.com/office/drawing/2014/main" id="{BCE5D03C-F552-2821-2B83-0E0B209489B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SE"/>
              <a:t>SSH + X11</a:t>
            </a:r>
          </a:p>
        </p:txBody>
      </p:sp>
      <p:sp>
        <p:nvSpPr>
          <p:cNvPr id="24579" name="Content Placeholder 2">
            <a:extLst>
              <a:ext uri="{FF2B5EF4-FFF2-40B4-BE49-F238E27FC236}">
                <a16:creationId xmlns:a16="http://schemas.microsoft.com/office/drawing/2014/main" id="{186EE2C0-AD29-4E2B-1633-E338611EDC1E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GB" altLang="en-SE" dirty="0"/>
              <a:t>X11 is a system which allows a remote machine to draw windows on your local desktop</a:t>
            </a:r>
          </a:p>
          <a:p>
            <a:r>
              <a:rPr lang="en-GB" altLang="en-SE" dirty="0"/>
              <a:t>To make it work you need:</a:t>
            </a:r>
          </a:p>
          <a:p>
            <a:pPr lvl="1"/>
            <a:r>
              <a:rPr lang="en-GB" altLang="en-SE" dirty="0"/>
              <a:t>To connect via SSH with an X11 tunnel enabled</a:t>
            </a:r>
          </a:p>
          <a:p>
            <a:pPr lvl="1"/>
            <a:r>
              <a:rPr lang="en-GB" altLang="en-SE"/>
              <a:t>To have a locally running X11 server program</a:t>
            </a:r>
          </a:p>
        </p:txBody>
      </p:sp>
      <p:grpSp>
        <p:nvGrpSpPr>
          <p:cNvPr id="24580" name="Group 6">
            <a:extLst>
              <a:ext uri="{FF2B5EF4-FFF2-40B4-BE49-F238E27FC236}">
                <a16:creationId xmlns:a16="http://schemas.microsoft.com/office/drawing/2014/main" id="{72C048AC-2455-B09A-B520-0300C4F767C3}"/>
              </a:ext>
            </a:extLst>
          </p:cNvPr>
          <p:cNvGrpSpPr>
            <a:grpSpLocks/>
          </p:cNvGrpSpPr>
          <p:nvPr/>
        </p:nvGrpSpPr>
        <p:grpSpPr bwMode="auto">
          <a:xfrm>
            <a:off x="6891338" y="5591175"/>
            <a:ext cx="5173662" cy="1136650"/>
            <a:chOff x="6721772" y="5590901"/>
            <a:chExt cx="5174196" cy="1136469"/>
          </a:xfrm>
        </p:grpSpPr>
        <p:pic>
          <p:nvPicPr>
            <p:cNvPr id="24582" name="Picture 3">
              <a:extLst>
                <a:ext uri="{FF2B5EF4-FFF2-40B4-BE49-F238E27FC236}">
                  <a16:creationId xmlns:a16="http://schemas.microsoft.com/office/drawing/2014/main" id="{DABD719E-24D9-993B-1D96-D6AFE3B78A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21772" y="5590901"/>
              <a:ext cx="1298821" cy="11364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4583" name="Rectangle 4">
              <a:extLst>
                <a:ext uri="{FF2B5EF4-FFF2-40B4-BE49-F238E27FC236}">
                  <a16:creationId xmlns:a16="http://schemas.microsoft.com/office/drawing/2014/main" id="{0E155476-CD09-9127-0A61-6257737613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16674" y="5666521"/>
              <a:ext cx="2608278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r>
                <a:rPr lang="en-GB" altLang="en-SE"/>
                <a:t>https://www.xquartz.org/</a:t>
              </a:r>
            </a:p>
          </p:txBody>
        </p:sp>
        <p:sp>
          <p:nvSpPr>
            <p:cNvPr id="24584" name="Rectangle 5">
              <a:extLst>
                <a:ext uri="{FF2B5EF4-FFF2-40B4-BE49-F238E27FC236}">
                  <a16:creationId xmlns:a16="http://schemas.microsoft.com/office/drawing/2014/main" id="{E4E12E1C-6065-9117-3D64-F20ABE4372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16674" y="6270927"/>
              <a:ext cx="3979294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r>
                <a:rPr lang="en-GB" altLang="en-SE"/>
                <a:t>https://sourceforge.net/projects/vcxsrv/</a:t>
              </a: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4C25B0CA-51E9-B7E1-7C89-70AFCBF5646B}"/>
              </a:ext>
            </a:extLst>
          </p:cNvPr>
          <p:cNvSpPr/>
          <p:nvPr/>
        </p:nvSpPr>
        <p:spPr>
          <a:xfrm>
            <a:off x="636588" y="4592638"/>
            <a:ext cx="10918825" cy="523875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2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ssh</a:t>
            </a:r>
            <a:r>
              <a:rPr lang="en-GB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-YC </a:t>
            </a:r>
            <a:r>
              <a:rPr lang="en-GB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GB" sz="2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GB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en-GB" sz="2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key_file.pem</a:t>
            </a:r>
            <a:r>
              <a:rPr lang="en-GB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lang="en-GB" sz="2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username@server.address</a:t>
            </a:r>
            <a:endParaRPr lang="en-GB" sz="2800" dirty="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>
            <a:extLst>
              <a:ext uri="{FF2B5EF4-FFF2-40B4-BE49-F238E27FC236}">
                <a16:creationId xmlns:a16="http://schemas.microsoft.com/office/drawing/2014/main" id="{DB2FA961-598B-0A85-A502-1A3520D396F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SE"/>
              <a:t>VNC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5C48D3-6C90-3780-77A7-B8E9ED9FAB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123238" cy="4351338"/>
          </a:xfrm>
        </p:spPr>
        <p:txBody>
          <a:bodyPr rtlCol="0">
            <a:normAutofit fontScale="92500" lnSpcReduction="1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GB" dirty="0"/>
              <a:t>Normally you would use a VNC client (</a:t>
            </a:r>
            <a:r>
              <a:rPr lang="en-GB" dirty="0" err="1"/>
              <a:t>eg</a:t>
            </a:r>
            <a:r>
              <a:rPr lang="en-GB" dirty="0"/>
              <a:t> </a:t>
            </a:r>
            <a:r>
              <a:rPr lang="en-GB" dirty="0" err="1"/>
              <a:t>TightVNC</a:t>
            </a:r>
            <a:r>
              <a:rPr lang="en-GB" dirty="0"/>
              <a:t>) to connect</a:t>
            </a:r>
          </a:p>
          <a:p>
            <a:pPr fontAlgn="auto">
              <a:spcAft>
                <a:spcPts val="0"/>
              </a:spcAft>
              <a:defRPr/>
            </a:pPr>
            <a:r>
              <a:rPr lang="en-GB" dirty="0"/>
              <a:t>Simple username/password for VNC authentication</a:t>
            </a:r>
          </a:p>
          <a:p>
            <a:pPr fontAlgn="auto">
              <a:spcAft>
                <a:spcPts val="0"/>
              </a:spcAft>
              <a:defRPr/>
            </a:pPr>
            <a:r>
              <a:rPr lang="en-GB" dirty="0"/>
              <a:t>Then provide the username/password for the account</a:t>
            </a:r>
          </a:p>
          <a:p>
            <a:pPr fontAlgn="auto">
              <a:spcAft>
                <a:spcPts val="0"/>
              </a:spcAft>
              <a:defRPr/>
            </a:pPr>
            <a:endParaRPr lang="en-GB" dirty="0"/>
          </a:p>
          <a:p>
            <a:pPr fontAlgn="auto">
              <a:spcAft>
                <a:spcPts val="0"/>
              </a:spcAft>
              <a:defRPr/>
            </a:pPr>
            <a:r>
              <a:rPr lang="en-GB" dirty="0"/>
              <a:t>We are using Apache Guacamole which is a web client for VNC</a:t>
            </a:r>
          </a:p>
          <a:p>
            <a:pPr fontAlgn="auto">
              <a:spcAft>
                <a:spcPts val="0"/>
              </a:spcAft>
              <a:defRPr/>
            </a:pPr>
            <a:r>
              <a:rPr lang="en-GB" dirty="0"/>
              <a:t>VNC authentication is handled internally</a:t>
            </a:r>
          </a:p>
          <a:p>
            <a:pPr fontAlgn="auto">
              <a:spcAft>
                <a:spcPts val="0"/>
              </a:spcAft>
              <a:defRPr/>
            </a:pPr>
            <a:r>
              <a:rPr lang="en-GB" dirty="0"/>
              <a:t>Can just use username/password to access the desktop in a browser</a:t>
            </a:r>
          </a:p>
        </p:txBody>
      </p:sp>
      <p:pic>
        <p:nvPicPr>
          <p:cNvPr id="25604" name="Picture 3">
            <a:extLst>
              <a:ext uri="{FF2B5EF4-FFF2-40B4-BE49-F238E27FC236}">
                <a16:creationId xmlns:a16="http://schemas.microsoft.com/office/drawing/2014/main" id="{83835EC1-E515-FFFA-F84F-4DF91AC82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3688" y="1825625"/>
            <a:ext cx="2784475" cy="2024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5" name="Picture 4">
            <a:extLst>
              <a:ext uri="{FF2B5EF4-FFF2-40B4-BE49-F238E27FC236}">
                <a16:creationId xmlns:a16="http://schemas.microsoft.com/office/drawing/2014/main" id="{4B8D5793-0B21-1F61-80AB-EF854EE58F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4413" y="4414838"/>
            <a:ext cx="3557587" cy="2233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7">
            <a:extLst>
              <a:ext uri="{FF2B5EF4-FFF2-40B4-BE49-F238E27FC236}">
                <a16:creationId xmlns:a16="http://schemas.microsoft.com/office/drawing/2014/main" id="{DB03A319-DCB3-ACDE-3AC6-419DC426B856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GB" altLang="en-SE"/>
              <a:t>Exercise 1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>
            <a:extLst>
              <a:ext uri="{FF2B5EF4-FFF2-40B4-BE49-F238E27FC236}">
                <a16:creationId xmlns:a16="http://schemas.microsoft.com/office/drawing/2014/main" id="{809E0499-DAEE-DCE3-F6CD-28E898D2D09B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GB" altLang="en-SE"/>
              <a:t>Running programs in the BASH shell</a:t>
            </a:r>
          </a:p>
        </p:txBody>
      </p:sp>
      <p:pic>
        <p:nvPicPr>
          <p:cNvPr id="27652" name="Picture 4">
            <a:extLst>
              <a:ext uri="{FF2B5EF4-FFF2-40B4-BE49-F238E27FC236}">
                <a16:creationId xmlns:a16="http://schemas.microsoft.com/office/drawing/2014/main" id="{74795A10-51C5-D0A0-B5DD-CAE6082CF5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3413" y="3652838"/>
            <a:ext cx="2544762" cy="300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1">
            <a:extLst>
              <a:ext uri="{FF2B5EF4-FFF2-40B4-BE49-F238E27FC236}">
                <a16:creationId xmlns:a16="http://schemas.microsoft.com/office/drawing/2014/main" id="{07BC9351-C15C-7B40-2159-FE098223DBE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SE"/>
              <a:t>Launching programs in Linux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E858E2-76EB-4AE3-2386-648339D12A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>
            <a:normAutofit lnSpcReduction="1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GB" dirty="0"/>
              <a:t>Two major methods</a:t>
            </a:r>
          </a:p>
          <a:p>
            <a:pPr lvl="1" fontAlgn="auto">
              <a:spcAft>
                <a:spcPts val="0"/>
              </a:spcAft>
              <a:defRPr/>
            </a:pPr>
            <a:r>
              <a:rPr lang="en-GB" dirty="0"/>
              <a:t>Graphical</a:t>
            </a:r>
          </a:p>
          <a:p>
            <a:pPr lvl="1" fontAlgn="auto">
              <a:spcAft>
                <a:spcPts val="0"/>
              </a:spcAft>
              <a:defRPr/>
            </a:pPr>
            <a:r>
              <a:rPr lang="en-GB" dirty="0"/>
              <a:t>Command line</a:t>
            </a:r>
          </a:p>
          <a:p>
            <a:pPr fontAlgn="auto">
              <a:spcAft>
                <a:spcPts val="0"/>
              </a:spcAft>
              <a:defRPr/>
            </a:pPr>
            <a:endParaRPr lang="en-GB" dirty="0"/>
          </a:p>
          <a:p>
            <a:pPr fontAlgn="auto">
              <a:spcAft>
                <a:spcPts val="0"/>
              </a:spcAft>
              <a:defRPr/>
            </a:pPr>
            <a:r>
              <a:rPr lang="en-GB" dirty="0"/>
              <a:t>Graphical launches only work for graphical programs accessed through a graphical environment</a:t>
            </a:r>
          </a:p>
          <a:p>
            <a:pPr fontAlgn="auto">
              <a:spcAft>
                <a:spcPts val="0"/>
              </a:spcAft>
              <a:defRPr/>
            </a:pPr>
            <a:endParaRPr lang="en-GB" dirty="0"/>
          </a:p>
          <a:p>
            <a:pPr fontAlgn="auto">
              <a:spcAft>
                <a:spcPts val="0"/>
              </a:spcAft>
              <a:defRPr/>
            </a:pPr>
            <a:r>
              <a:rPr lang="en-GB" dirty="0"/>
              <a:t>Most data processing will be command line based, as will most remote access</a:t>
            </a:r>
          </a:p>
          <a:p>
            <a:pPr lvl="1" fontAlgn="auto">
              <a:spcAft>
                <a:spcPts val="0"/>
              </a:spcAft>
              <a:defRPr/>
            </a:pPr>
            <a:r>
              <a:rPr lang="en-GB" dirty="0"/>
              <a:t>Graphical programs can still be launched from the command line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>
            <a:extLst>
              <a:ext uri="{FF2B5EF4-FFF2-40B4-BE49-F238E27FC236}">
                <a16:creationId xmlns:a16="http://schemas.microsoft.com/office/drawing/2014/main" id="{32187B7F-F6DF-4239-0B7C-68AE03ED76D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SE"/>
              <a:t>Shells</a:t>
            </a:r>
          </a:p>
        </p:txBody>
      </p:sp>
      <p:sp>
        <p:nvSpPr>
          <p:cNvPr id="29699" name="Content Placeholder 2">
            <a:extLst>
              <a:ext uri="{FF2B5EF4-FFF2-40B4-BE49-F238E27FC236}">
                <a16:creationId xmlns:a16="http://schemas.microsoft.com/office/drawing/2014/main" id="{41F901DF-4F15-91C5-A1D0-F94CFF8AFF66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GB" altLang="en-SE"/>
              <a:t>A shell is a command line interpreter, used to launch software in Linux</a:t>
            </a:r>
          </a:p>
          <a:p>
            <a:r>
              <a:rPr lang="en-GB" altLang="en-SE"/>
              <a:t>There are many different shells available:</a:t>
            </a:r>
          </a:p>
          <a:p>
            <a:pPr lvl="1"/>
            <a:r>
              <a:rPr lang="en-GB" altLang="en-SE"/>
              <a:t>BASH</a:t>
            </a:r>
          </a:p>
          <a:p>
            <a:pPr lvl="1"/>
            <a:r>
              <a:rPr lang="en-GB" altLang="en-SE"/>
              <a:t>CSH</a:t>
            </a:r>
          </a:p>
          <a:p>
            <a:pPr lvl="1"/>
            <a:r>
              <a:rPr lang="en-GB" altLang="en-SE"/>
              <a:t>ZSH etc.</a:t>
            </a:r>
          </a:p>
          <a:p>
            <a:r>
              <a:rPr lang="en-GB" altLang="en-SE"/>
              <a:t>Most software will work the same in all shells</a:t>
            </a:r>
          </a:p>
          <a:p>
            <a:r>
              <a:rPr lang="en-GB" altLang="en-SE"/>
              <a:t>Some functions and automation are different between shells</a:t>
            </a:r>
          </a:p>
          <a:p>
            <a:endParaRPr lang="en-GB" altLang="en-SE"/>
          </a:p>
          <a:p>
            <a:r>
              <a:rPr lang="en-GB" altLang="en-SE"/>
              <a:t>We will use the most popular shell, BASH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>
            <a:extLst>
              <a:ext uri="{FF2B5EF4-FFF2-40B4-BE49-F238E27FC236}">
                <a16:creationId xmlns:a16="http://schemas.microsoft.com/office/drawing/2014/main" id="{442831C2-628B-A69F-232B-A1C2897B978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SE"/>
              <a:t>What does a shell provide</a:t>
            </a:r>
          </a:p>
        </p:txBody>
      </p:sp>
      <p:sp>
        <p:nvSpPr>
          <p:cNvPr id="30723" name="Content Placeholder 2">
            <a:extLst>
              <a:ext uri="{FF2B5EF4-FFF2-40B4-BE49-F238E27FC236}">
                <a16:creationId xmlns:a16="http://schemas.microsoft.com/office/drawing/2014/main" id="{60B3F1F5-2E12-3EF2-0907-59A1E749510F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GB" altLang="en-SE"/>
              <a:t>Command line editing and construction tools (eg auto complete)</a:t>
            </a:r>
          </a:p>
          <a:p>
            <a:r>
              <a:rPr lang="en-GB" altLang="en-SE"/>
              <a:t>History</a:t>
            </a:r>
          </a:p>
          <a:p>
            <a:r>
              <a:rPr lang="en-GB" altLang="en-SE"/>
              <a:t>Job control</a:t>
            </a:r>
          </a:p>
          <a:p>
            <a:r>
              <a:rPr lang="en-GB" altLang="en-SE"/>
              <a:t>Configuration management (startup scripts)</a:t>
            </a:r>
          </a:p>
          <a:p>
            <a:r>
              <a:rPr lang="en-GB" altLang="en-SE"/>
              <a:t>Aliases</a:t>
            </a:r>
          </a:p>
          <a:p>
            <a:endParaRPr lang="en-GB" altLang="en-SE"/>
          </a:p>
          <a:p>
            <a:r>
              <a:rPr lang="en-GB" altLang="en-SE"/>
              <a:t>Automation</a:t>
            </a:r>
          </a:p>
          <a:p>
            <a:pPr lvl="1"/>
            <a:r>
              <a:rPr lang="en-GB" altLang="en-SE"/>
              <a:t>Scripting language</a:t>
            </a:r>
          </a:p>
          <a:p>
            <a:pPr lvl="1"/>
            <a:r>
              <a:rPr lang="en-GB" altLang="en-SE"/>
              <a:t>Variables, functions etc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1">
            <a:extLst>
              <a:ext uri="{FF2B5EF4-FFF2-40B4-BE49-F238E27FC236}">
                <a16:creationId xmlns:a16="http://schemas.microsoft.com/office/drawing/2014/main" id="{E2550A56-7129-E9F1-D68F-5FDCEBADC3B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SE"/>
              <a:t>Running programs in BASH</a:t>
            </a:r>
          </a:p>
        </p:txBody>
      </p:sp>
      <p:sp>
        <p:nvSpPr>
          <p:cNvPr id="31747" name="Content Placeholder 2">
            <a:extLst>
              <a:ext uri="{FF2B5EF4-FFF2-40B4-BE49-F238E27FC236}">
                <a16:creationId xmlns:a16="http://schemas.microsoft.com/office/drawing/2014/main" id="{081D8383-2621-A666-C2CE-48D12BCA1437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GB" altLang="en-SE"/>
              <a:t>We will be using a graphical terminal running BASH</a:t>
            </a:r>
          </a:p>
          <a:p>
            <a:endParaRPr lang="en-GB" altLang="en-SE"/>
          </a:p>
          <a:p>
            <a:r>
              <a:rPr lang="en-GB" altLang="en-SE"/>
              <a:t>Right click and select "Open terminal here“</a:t>
            </a:r>
          </a:p>
          <a:p>
            <a:pPr lvl="1"/>
            <a:r>
              <a:rPr lang="en-GB" altLang="en-SE"/>
              <a:t>..or click the black square in the toolbar</a:t>
            </a:r>
          </a:p>
          <a:p>
            <a:pPr lvl="1"/>
            <a:r>
              <a:rPr lang="en-GB" altLang="en-SE"/>
              <a:t>..or, from Applications menu find Terminal Emulator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>
            <a:extLst>
              <a:ext uri="{FF2B5EF4-FFF2-40B4-BE49-F238E27FC236}">
                <a16:creationId xmlns:a16="http://schemas.microsoft.com/office/drawing/2014/main" id="{FDB2C25B-A221-135B-E1CD-BA2D0BC2A88E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GB" altLang="en-SE"/>
              <a:t>Types of Linux Installations</a:t>
            </a:r>
          </a:p>
        </p:txBody>
      </p:sp>
      <p:pic>
        <p:nvPicPr>
          <p:cNvPr id="14340" name="Picture 4">
            <a:extLst>
              <a:ext uri="{FF2B5EF4-FFF2-40B4-BE49-F238E27FC236}">
                <a16:creationId xmlns:a16="http://schemas.microsoft.com/office/drawing/2014/main" id="{CE850524-133B-296E-45E7-55663B6F60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7825" y="3308350"/>
            <a:ext cx="2800350" cy="330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1">
            <a:extLst>
              <a:ext uri="{FF2B5EF4-FFF2-40B4-BE49-F238E27FC236}">
                <a16:creationId xmlns:a16="http://schemas.microsoft.com/office/drawing/2014/main" id="{B7539009-70EF-C605-0201-6A237193B9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63313"/>
            <a:ext cx="6246090" cy="41202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AE2AD31-8668-DAF5-BE0B-6E5233B1D6A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1164" t="17991" r="34756" b="36926"/>
          <a:stretch/>
        </p:blipFill>
        <p:spPr>
          <a:xfrm>
            <a:off x="6246090" y="1063312"/>
            <a:ext cx="5945910" cy="4120293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le 1">
            <a:extLst>
              <a:ext uri="{FF2B5EF4-FFF2-40B4-BE49-F238E27FC236}">
                <a16:creationId xmlns:a16="http://schemas.microsoft.com/office/drawing/2014/main" id="{1F7E55DD-8D4C-E223-5929-E602BDA17CE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SE"/>
              <a:t>Running programs</a:t>
            </a:r>
          </a:p>
        </p:txBody>
      </p:sp>
      <p:sp>
        <p:nvSpPr>
          <p:cNvPr id="33795" name="Content Placeholder 2">
            <a:extLst>
              <a:ext uri="{FF2B5EF4-FFF2-40B4-BE49-F238E27FC236}">
                <a16:creationId xmlns:a16="http://schemas.microsoft.com/office/drawing/2014/main" id="{BC7F72A7-CA99-9D3E-C94D-992A94B397A5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GB" altLang="en-SE"/>
              <a:t>Type the name of the program you want to run</a:t>
            </a:r>
          </a:p>
          <a:p>
            <a:r>
              <a:rPr lang="en-GB" altLang="en-SE"/>
              <a:t>Add on any options the program needs</a:t>
            </a:r>
          </a:p>
          <a:p>
            <a:r>
              <a:rPr lang="en-GB" altLang="en-SE"/>
              <a:t>Press return - the program will run</a:t>
            </a:r>
          </a:p>
          <a:p>
            <a:r>
              <a:rPr lang="en-GB" altLang="en-SE"/>
              <a:t>When the program ends control will return to the shell</a:t>
            </a:r>
          </a:p>
          <a:p>
            <a:r>
              <a:rPr lang="en-GB" altLang="en-SE"/>
              <a:t>Run the next program!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1">
            <a:extLst>
              <a:ext uri="{FF2B5EF4-FFF2-40B4-BE49-F238E27FC236}">
                <a16:creationId xmlns:a16="http://schemas.microsoft.com/office/drawing/2014/main" id="{671D1FA7-A328-5A7E-3773-7D2165E9917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SE"/>
              <a:t>Running programs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270797A-5401-748C-2880-C7E2626B7718}"/>
              </a:ext>
            </a:extLst>
          </p:cNvPr>
          <p:cNvSpPr/>
          <p:nvPr/>
        </p:nvSpPr>
        <p:spPr>
          <a:xfrm>
            <a:off x="1366838" y="1560513"/>
            <a:ext cx="10637837" cy="1939925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2400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student@ip1-2-3-4:~$ </a:t>
            </a:r>
            <a:r>
              <a:rPr lang="en-GB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ls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24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Desktop  Documents  Downloads  </a:t>
            </a:r>
            <a:r>
              <a:rPr lang="en-GB" sz="2400" dirty="0" err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examples.desktop</a:t>
            </a:r>
            <a:r>
              <a:rPr lang="en-GB" sz="24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Music  Pictures  Public  Templates  Videos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2400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student@ip1-2-3-4:~$</a:t>
            </a:r>
          </a:p>
        </p:txBody>
      </p:sp>
      <p:grpSp>
        <p:nvGrpSpPr>
          <p:cNvPr id="34820" name="Group 6">
            <a:extLst>
              <a:ext uri="{FF2B5EF4-FFF2-40B4-BE49-F238E27FC236}">
                <a16:creationId xmlns:a16="http://schemas.microsoft.com/office/drawing/2014/main" id="{80403135-30E9-EE8D-8EBE-6C6FC306BDA6}"/>
              </a:ext>
            </a:extLst>
          </p:cNvPr>
          <p:cNvGrpSpPr>
            <a:grpSpLocks/>
          </p:cNvGrpSpPr>
          <p:nvPr/>
        </p:nvGrpSpPr>
        <p:grpSpPr bwMode="auto">
          <a:xfrm>
            <a:off x="1366838" y="4695825"/>
            <a:ext cx="7062787" cy="369888"/>
            <a:chOff x="1491916" y="4824481"/>
            <a:chExt cx="7062032" cy="369332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16CFA7E-25FD-140A-78A6-7B4EDB67B423}"/>
                </a:ext>
              </a:extLst>
            </p:cNvPr>
            <p:cNvSpPr/>
            <p:nvPr/>
          </p:nvSpPr>
          <p:spPr>
            <a:xfrm>
              <a:off x="1491916" y="4900566"/>
              <a:ext cx="215877" cy="21716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/>
            </a:p>
          </p:txBody>
        </p:sp>
        <p:sp>
          <p:nvSpPr>
            <p:cNvPr id="34828" name="TextBox 5">
              <a:extLst>
                <a:ext uri="{FF2B5EF4-FFF2-40B4-BE49-F238E27FC236}">
                  <a16:creationId xmlns:a16="http://schemas.microsoft.com/office/drawing/2014/main" id="{CFF23FE3-A854-CB32-04DF-99A0BEAF042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08484" y="4824481"/>
              <a:ext cx="6845464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r>
                <a:rPr lang="en-GB" altLang="en-SE"/>
                <a:t>Command prompt - you can't enter a command unless you can see this</a:t>
              </a:r>
            </a:p>
          </p:txBody>
        </p:sp>
      </p:grpSp>
      <p:grpSp>
        <p:nvGrpSpPr>
          <p:cNvPr id="34821" name="Group 7">
            <a:extLst>
              <a:ext uri="{FF2B5EF4-FFF2-40B4-BE49-F238E27FC236}">
                <a16:creationId xmlns:a16="http://schemas.microsoft.com/office/drawing/2014/main" id="{61BF5EBD-B41D-6A59-8B4C-477141135361}"/>
              </a:ext>
            </a:extLst>
          </p:cNvPr>
          <p:cNvGrpSpPr>
            <a:grpSpLocks/>
          </p:cNvGrpSpPr>
          <p:nvPr/>
        </p:nvGrpSpPr>
        <p:grpSpPr bwMode="auto">
          <a:xfrm>
            <a:off x="1366838" y="5141913"/>
            <a:ext cx="6132512" cy="369887"/>
            <a:chOff x="1491916" y="4824481"/>
            <a:chExt cx="6132034" cy="369332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90056DA-8D7D-B2EC-1335-40448C00A07D}"/>
                </a:ext>
              </a:extLst>
            </p:cNvPr>
            <p:cNvSpPr/>
            <p:nvPr/>
          </p:nvSpPr>
          <p:spPr>
            <a:xfrm>
              <a:off x="1491916" y="4900567"/>
              <a:ext cx="215883" cy="217161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/>
            </a:p>
          </p:txBody>
        </p:sp>
        <p:sp>
          <p:nvSpPr>
            <p:cNvPr id="34826" name="TextBox 9">
              <a:extLst>
                <a:ext uri="{FF2B5EF4-FFF2-40B4-BE49-F238E27FC236}">
                  <a16:creationId xmlns:a16="http://schemas.microsoft.com/office/drawing/2014/main" id="{E91A843F-AF1E-7200-46FA-36BBE022D44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08484" y="4824481"/>
              <a:ext cx="591546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r>
                <a:rPr lang="en-GB" altLang="en-SE"/>
                <a:t>The command we're going to run (</a:t>
              </a:r>
              <a:r>
                <a:rPr lang="en-GB" altLang="en-SE">
                  <a:latin typeface="Courier New" panose="02070309020205020404" pitchFamily="49" charset="0"/>
                  <a:cs typeface="Courier New" panose="02070309020205020404" pitchFamily="49" charset="0"/>
                </a:rPr>
                <a:t>ls</a:t>
              </a:r>
              <a:r>
                <a:rPr lang="en-GB" altLang="en-SE"/>
                <a:t> in this case, to list files)</a:t>
              </a:r>
            </a:p>
          </p:txBody>
        </p:sp>
      </p:grpSp>
      <p:grpSp>
        <p:nvGrpSpPr>
          <p:cNvPr id="34822" name="Group 10">
            <a:extLst>
              <a:ext uri="{FF2B5EF4-FFF2-40B4-BE49-F238E27FC236}">
                <a16:creationId xmlns:a16="http://schemas.microsoft.com/office/drawing/2014/main" id="{3A90523A-B922-1C77-8971-16F240A1703A}"/>
              </a:ext>
            </a:extLst>
          </p:cNvPr>
          <p:cNvGrpSpPr>
            <a:grpSpLocks/>
          </p:cNvGrpSpPr>
          <p:nvPr/>
        </p:nvGrpSpPr>
        <p:grpSpPr bwMode="auto">
          <a:xfrm>
            <a:off x="1366838" y="5595938"/>
            <a:ext cx="5070475" cy="369887"/>
            <a:chOff x="1491916" y="4824481"/>
            <a:chExt cx="5070333" cy="369332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CA21D1C-DE27-CAF9-BD83-11CA6A04376F}"/>
                </a:ext>
              </a:extLst>
            </p:cNvPr>
            <p:cNvSpPr/>
            <p:nvPr/>
          </p:nvSpPr>
          <p:spPr>
            <a:xfrm>
              <a:off x="1491916" y="4900567"/>
              <a:ext cx="215894" cy="217161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/>
            </a:p>
          </p:txBody>
        </p:sp>
        <p:sp>
          <p:nvSpPr>
            <p:cNvPr id="34824" name="TextBox 12">
              <a:extLst>
                <a:ext uri="{FF2B5EF4-FFF2-40B4-BE49-F238E27FC236}">
                  <a16:creationId xmlns:a16="http://schemas.microsoft.com/office/drawing/2014/main" id="{393271D5-2926-822E-CCEB-C8465D9B584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08484" y="4824481"/>
              <a:ext cx="4853765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r>
                <a:rPr lang="en-GB" altLang="en-SE"/>
                <a:t>The output of the command - just text in this case</a:t>
              </a:r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le 1">
            <a:extLst>
              <a:ext uri="{FF2B5EF4-FFF2-40B4-BE49-F238E27FC236}">
                <a16:creationId xmlns:a16="http://schemas.microsoft.com/office/drawing/2014/main" id="{98DA0D2B-FB9A-A12B-EDBD-CF9C28BE9D5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SE"/>
              <a:t>Running graphical programs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D78B8DE-60ED-A543-9FB6-C67F43A9A550}"/>
              </a:ext>
            </a:extLst>
          </p:cNvPr>
          <p:cNvSpPr/>
          <p:nvPr/>
        </p:nvSpPr>
        <p:spPr>
          <a:xfrm>
            <a:off x="1366838" y="1687513"/>
            <a:ext cx="8274050" cy="3508375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GB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student@ip1-2-3-4:~$ </a:t>
            </a: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xeyes</a:t>
            </a:r>
            <a:endParaRPr lang="en-GB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 dirty="0">
              <a:solidFill>
                <a:schemeClr val="accent1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 dirty="0">
              <a:solidFill>
                <a:schemeClr val="accent1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 dirty="0">
              <a:solidFill>
                <a:schemeClr val="accent1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 dirty="0">
              <a:solidFill>
                <a:schemeClr val="accent1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 dirty="0">
              <a:solidFill>
                <a:schemeClr val="accent1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GB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student@ip1-2-3-4:~$</a:t>
            </a:r>
          </a:p>
        </p:txBody>
      </p:sp>
      <p:pic>
        <p:nvPicPr>
          <p:cNvPr id="35844" name="Picture 13">
            <a:extLst>
              <a:ext uri="{FF2B5EF4-FFF2-40B4-BE49-F238E27FC236}">
                <a16:creationId xmlns:a16="http://schemas.microsoft.com/office/drawing/2014/main" id="{A82820A6-B2DE-E6B7-A6CC-DE5F1CEFE1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39"/>
          <a:stretch>
            <a:fillRect/>
          </a:stretch>
        </p:blipFill>
        <p:spPr bwMode="auto">
          <a:xfrm>
            <a:off x="3106738" y="2690813"/>
            <a:ext cx="3124200" cy="1487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845" name="TextBox 14">
            <a:extLst>
              <a:ext uri="{FF2B5EF4-FFF2-40B4-BE49-F238E27FC236}">
                <a16:creationId xmlns:a16="http://schemas.microsoft.com/office/drawing/2014/main" id="{A2150C12-2339-D2FA-807B-AC5494D3AE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35263" y="5534025"/>
            <a:ext cx="6721475" cy="95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SE" sz="2800"/>
              <a:t>Note that you can't enter another command </a:t>
            </a:r>
          </a:p>
          <a:p>
            <a:pPr algn="ctr" eaLnBrk="1" hangingPunct="1"/>
            <a:r>
              <a:rPr lang="en-GB" altLang="en-SE" sz="2800"/>
              <a:t>until you close the program you launched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>
            <a:extLst>
              <a:ext uri="{FF2B5EF4-FFF2-40B4-BE49-F238E27FC236}">
                <a16:creationId xmlns:a16="http://schemas.microsoft.com/office/drawing/2014/main" id="{624E66A6-1CB0-1D81-4E7A-CF415056322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SE"/>
              <a:t>The structure of a unix command</a:t>
            </a:r>
          </a:p>
        </p:txBody>
      </p:sp>
      <p:grpSp>
        <p:nvGrpSpPr>
          <p:cNvPr id="36867" name="Group 10">
            <a:extLst>
              <a:ext uri="{FF2B5EF4-FFF2-40B4-BE49-F238E27FC236}">
                <a16:creationId xmlns:a16="http://schemas.microsoft.com/office/drawing/2014/main" id="{CFEA2E56-2C3F-9AEC-4751-3FCA551D79B7}"/>
              </a:ext>
            </a:extLst>
          </p:cNvPr>
          <p:cNvGrpSpPr>
            <a:grpSpLocks/>
          </p:cNvGrpSpPr>
          <p:nvPr/>
        </p:nvGrpSpPr>
        <p:grpSpPr bwMode="auto">
          <a:xfrm>
            <a:off x="176213" y="2298700"/>
            <a:ext cx="11691937" cy="2511425"/>
            <a:chOff x="1929397" y="2069353"/>
            <a:chExt cx="7003402" cy="1504844"/>
          </a:xfrm>
        </p:grpSpPr>
        <p:sp>
          <p:nvSpPr>
            <p:cNvPr id="36869" name="TextBox 3">
              <a:extLst>
                <a:ext uri="{FF2B5EF4-FFF2-40B4-BE49-F238E27FC236}">
                  <a16:creationId xmlns:a16="http://schemas.microsoft.com/office/drawing/2014/main" id="{1F4CC6E0-3983-D8BD-2B7A-37C7EE39AF9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30958" y="2069353"/>
              <a:ext cx="6801841" cy="3134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r>
                <a:rPr lang="fr-FR" altLang="en-SE" sz="2800">
                  <a:latin typeface="Courier New" panose="02070309020205020404" pitchFamily="49" charset="0"/>
                  <a:cs typeface="Courier New" panose="02070309020205020404" pitchFamily="49" charset="0"/>
                </a:rPr>
                <a:t> ls  -ltd --reverse Downloads/  Desktop/  Documents/</a:t>
              </a:r>
              <a:endParaRPr lang="en-GB" altLang="en-SE" sz="280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5" name="Left Brace 4">
              <a:extLst>
                <a:ext uri="{FF2B5EF4-FFF2-40B4-BE49-F238E27FC236}">
                  <a16:creationId xmlns:a16="http://schemas.microsoft.com/office/drawing/2014/main" id="{C16D8090-6224-0649-331C-3B5E472F9576}"/>
                </a:ext>
              </a:extLst>
            </p:cNvPr>
            <p:cNvSpPr/>
            <p:nvPr/>
          </p:nvSpPr>
          <p:spPr>
            <a:xfrm rot="16200000">
              <a:off x="2329696" y="2351940"/>
              <a:ext cx="180733" cy="418397"/>
            </a:xfrm>
            <a:prstGeom prst="leftBrac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/>
            </a:p>
          </p:txBody>
        </p:sp>
        <p:sp>
          <p:nvSpPr>
            <p:cNvPr id="6" name="Left Brace 5">
              <a:extLst>
                <a:ext uri="{FF2B5EF4-FFF2-40B4-BE49-F238E27FC236}">
                  <a16:creationId xmlns:a16="http://schemas.microsoft.com/office/drawing/2014/main" id="{E6710DBF-17A3-2DA9-594C-16C4086F44CD}"/>
                </a:ext>
              </a:extLst>
            </p:cNvPr>
            <p:cNvSpPr/>
            <p:nvPr/>
          </p:nvSpPr>
          <p:spPr>
            <a:xfrm rot="16200000">
              <a:off x="3567772" y="1637811"/>
              <a:ext cx="180733" cy="1846654"/>
            </a:xfrm>
            <a:prstGeom prst="leftBrac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/>
            </a:p>
          </p:txBody>
        </p:sp>
        <p:sp>
          <p:nvSpPr>
            <p:cNvPr id="7" name="Left Brace 6">
              <a:extLst>
                <a:ext uri="{FF2B5EF4-FFF2-40B4-BE49-F238E27FC236}">
                  <a16:creationId xmlns:a16="http://schemas.microsoft.com/office/drawing/2014/main" id="{5AE6B004-82CC-E343-BC16-4A5841D4AC11}"/>
                </a:ext>
              </a:extLst>
            </p:cNvPr>
            <p:cNvSpPr/>
            <p:nvPr/>
          </p:nvSpPr>
          <p:spPr>
            <a:xfrm rot="16200000">
              <a:off x="6658683" y="499105"/>
              <a:ext cx="180733" cy="4124067"/>
            </a:xfrm>
            <a:prstGeom prst="leftBrac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/>
            </a:p>
          </p:txBody>
        </p:sp>
        <p:sp>
          <p:nvSpPr>
            <p:cNvPr id="36873" name="TextBox 7">
              <a:extLst>
                <a:ext uri="{FF2B5EF4-FFF2-40B4-BE49-F238E27FC236}">
                  <a16:creationId xmlns:a16="http://schemas.microsoft.com/office/drawing/2014/main" id="{FBE1512A-A1F6-641B-F508-53DE43D67AF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29397" y="2895600"/>
              <a:ext cx="980910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GB" altLang="en-SE"/>
                <a:t>Program</a:t>
              </a:r>
            </a:p>
            <a:p>
              <a:pPr algn="ctr" eaLnBrk="1" hangingPunct="1"/>
              <a:r>
                <a:rPr lang="en-GB" altLang="en-SE"/>
                <a:t>name</a:t>
              </a:r>
            </a:p>
          </p:txBody>
        </p:sp>
        <p:sp>
          <p:nvSpPr>
            <p:cNvPr id="36874" name="TextBox 8">
              <a:extLst>
                <a:ext uri="{FF2B5EF4-FFF2-40B4-BE49-F238E27FC236}">
                  <a16:creationId xmlns:a16="http://schemas.microsoft.com/office/drawing/2014/main" id="{4FF9872A-B458-4E35-5AB4-15F66EB96BB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55370" y="2895600"/>
              <a:ext cx="1005468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GB" altLang="en-SE"/>
                <a:t>Switches</a:t>
              </a:r>
            </a:p>
          </p:txBody>
        </p:sp>
        <p:sp>
          <p:nvSpPr>
            <p:cNvPr id="36875" name="TextBox 9">
              <a:extLst>
                <a:ext uri="{FF2B5EF4-FFF2-40B4-BE49-F238E27FC236}">
                  <a16:creationId xmlns:a16="http://schemas.microsoft.com/office/drawing/2014/main" id="{0C8C5567-A7A5-F688-B468-3B6A2C45865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54519" y="2927866"/>
              <a:ext cx="1588898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GB" altLang="en-SE"/>
                <a:t>Data</a:t>
              </a:r>
            </a:p>
            <a:p>
              <a:pPr algn="ctr" eaLnBrk="1" hangingPunct="1"/>
              <a:r>
                <a:rPr lang="en-GB" altLang="en-SE"/>
                <a:t>(normally files)</a:t>
              </a:r>
            </a:p>
          </p:txBody>
        </p:sp>
      </p:grpSp>
      <p:sp>
        <p:nvSpPr>
          <p:cNvPr id="36868" name="TextBox 11">
            <a:extLst>
              <a:ext uri="{FF2B5EF4-FFF2-40B4-BE49-F238E27FC236}">
                <a16:creationId xmlns:a16="http://schemas.microsoft.com/office/drawing/2014/main" id="{12BFEB71-C69F-D594-AE26-933D96058D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16050" y="5210175"/>
            <a:ext cx="954881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SE"/>
              <a:t>Each option or section is separated by spaces.  Options or files with spaces in must be put in quotes.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le 1">
            <a:extLst>
              <a:ext uri="{FF2B5EF4-FFF2-40B4-BE49-F238E27FC236}">
                <a16:creationId xmlns:a16="http://schemas.microsoft.com/office/drawing/2014/main" id="{0F6079E3-2570-D37A-9FDC-4C0C3819C70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SE"/>
              <a:t>Command line switches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8984AA-A904-724F-CBDF-5CDB21AFCA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>
            <a:normAutofit lnSpcReduction="1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GB" dirty="0"/>
              <a:t>Change the behaviour of the program</a:t>
            </a:r>
          </a:p>
          <a:p>
            <a:pPr fontAlgn="auto">
              <a:spcAft>
                <a:spcPts val="0"/>
              </a:spcAft>
              <a:defRPr/>
            </a:pPr>
            <a:r>
              <a:rPr lang="en-GB" dirty="0"/>
              <a:t>Come in two flavours (each option usually has both types available)</a:t>
            </a:r>
          </a:p>
          <a:p>
            <a:pPr lvl="1" fontAlgn="auto">
              <a:spcAft>
                <a:spcPts val="0"/>
              </a:spcAft>
              <a:defRPr/>
            </a:pPr>
            <a:r>
              <a:rPr lang="en-GB" dirty="0"/>
              <a:t>Minus plus single letter (</a:t>
            </a:r>
            <a:r>
              <a:rPr lang="en-GB" dirty="0" err="1"/>
              <a:t>eg</a:t>
            </a:r>
            <a:r>
              <a:rPr lang="en-GB" dirty="0"/>
              <a:t>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-x -c -z</a:t>
            </a:r>
            <a:r>
              <a:rPr lang="en-GB" dirty="0"/>
              <a:t>)</a:t>
            </a:r>
          </a:p>
          <a:p>
            <a:pPr lvl="2" fontAlgn="auto">
              <a:spcAft>
                <a:spcPts val="0"/>
              </a:spcAft>
              <a:defRPr/>
            </a:pPr>
            <a:r>
              <a:rPr lang="en-GB" dirty="0"/>
              <a:t>Can be combined (</a:t>
            </a:r>
            <a:r>
              <a:rPr lang="en-GB" dirty="0" err="1"/>
              <a:t>eg</a:t>
            </a:r>
            <a:r>
              <a:rPr lang="en-GB" dirty="0"/>
              <a:t>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xcz</a:t>
            </a:r>
            <a:r>
              <a:rPr lang="en-GB" dirty="0"/>
              <a:t>)</a:t>
            </a:r>
          </a:p>
          <a:p>
            <a:pPr lvl="1" fontAlgn="auto">
              <a:spcAft>
                <a:spcPts val="0"/>
              </a:spcAft>
              <a:defRPr/>
            </a:pPr>
            <a:endParaRPr lang="en-GB" dirty="0"/>
          </a:p>
          <a:p>
            <a:pPr lvl="1" fontAlgn="auto">
              <a:spcAft>
                <a:spcPts val="0"/>
              </a:spcAft>
              <a:defRPr/>
            </a:pPr>
            <a:r>
              <a:rPr lang="en-GB" dirty="0"/>
              <a:t>Two minuses plus a word (</a:t>
            </a:r>
            <a:r>
              <a:rPr lang="en-GB" dirty="0" err="1"/>
              <a:t>eg</a:t>
            </a:r>
            <a:r>
              <a:rPr lang="en-GB" dirty="0"/>
              <a:t>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--extract --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gzip</a:t>
            </a:r>
            <a:r>
              <a:rPr lang="en-GB" dirty="0"/>
              <a:t>)</a:t>
            </a:r>
          </a:p>
          <a:p>
            <a:pPr lvl="2" fontAlgn="auto">
              <a:spcAft>
                <a:spcPts val="0"/>
              </a:spcAft>
              <a:defRPr/>
            </a:pPr>
            <a:r>
              <a:rPr lang="en-GB" dirty="0"/>
              <a:t>Can't be combined</a:t>
            </a:r>
          </a:p>
          <a:p>
            <a:pPr fontAlgn="auto">
              <a:spcAft>
                <a:spcPts val="0"/>
              </a:spcAft>
              <a:defRPr/>
            </a:pPr>
            <a:r>
              <a:rPr lang="en-GB" dirty="0"/>
              <a:t>Some take an additional value, this can be an additional option, or use an = to separate (it's up to the program)</a:t>
            </a:r>
          </a:p>
          <a:p>
            <a:pPr lvl="1" fontAlgn="auto">
              <a:spcAft>
                <a:spcPts val="0"/>
              </a:spcAft>
              <a:defRPr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-f somfile.txt </a:t>
            </a:r>
            <a:r>
              <a:rPr lang="en-GB" dirty="0"/>
              <a:t>(specify a filename)</a:t>
            </a:r>
          </a:p>
          <a:p>
            <a:pPr lvl="1" fontAlgn="auto">
              <a:spcAft>
                <a:spcPts val="0"/>
              </a:spcAft>
              <a:defRPr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--width=30 </a:t>
            </a:r>
            <a:r>
              <a:rPr lang="en-GB" dirty="0"/>
              <a:t>(specify a value)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1">
            <a:extLst>
              <a:ext uri="{FF2B5EF4-FFF2-40B4-BE49-F238E27FC236}">
                <a16:creationId xmlns:a16="http://schemas.microsoft.com/office/drawing/2014/main" id="{13EE6C00-5BCD-DBC9-6F9C-CE27029A736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SE"/>
              <a:t>Manual pages</a:t>
            </a:r>
          </a:p>
        </p:txBody>
      </p:sp>
      <p:sp>
        <p:nvSpPr>
          <p:cNvPr id="38915" name="Content Placeholder 2">
            <a:extLst>
              <a:ext uri="{FF2B5EF4-FFF2-40B4-BE49-F238E27FC236}">
                <a16:creationId xmlns:a16="http://schemas.microsoft.com/office/drawing/2014/main" id="{FF95B1E0-47FA-DE5D-760C-0C260FE05B16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GB" altLang="en-SE"/>
              <a:t>All core programs will have a manual page to document the options for the command</a:t>
            </a:r>
          </a:p>
          <a:p>
            <a:endParaRPr lang="en-GB" altLang="en-SE"/>
          </a:p>
          <a:p>
            <a:r>
              <a:rPr lang="en-GB" altLang="en-SE"/>
              <a:t>Manual pages are accessible using the man program followed by the program name you want to look up.</a:t>
            </a:r>
          </a:p>
          <a:p>
            <a:endParaRPr lang="en-GB" altLang="en-SE"/>
          </a:p>
          <a:p>
            <a:r>
              <a:rPr lang="en-GB" altLang="en-SE"/>
              <a:t>All manual pages have a common structure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itle 1">
            <a:extLst>
              <a:ext uri="{FF2B5EF4-FFF2-40B4-BE49-F238E27FC236}">
                <a16:creationId xmlns:a16="http://schemas.microsoft.com/office/drawing/2014/main" id="{B8F51175-6DF9-90EE-F281-63F90516BD2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SE"/>
              <a:t>Manual Pages (</a:t>
            </a:r>
            <a:r>
              <a:rPr lang="en-GB" altLang="en-SE">
                <a:latin typeface="Courier New" panose="02070309020205020404" pitchFamily="49" charset="0"/>
                <a:cs typeface="Courier New" panose="02070309020205020404" pitchFamily="49" charset="0"/>
              </a:rPr>
              <a:t>man cat</a:t>
            </a:r>
            <a:r>
              <a:rPr lang="en-GB" altLang="en-SE"/>
              <a:t>)</a:t>
            </a:r>
          </a:p>
        </p:txBody>
      </p:sp>
      <p:sp>
        <p:nvSpPr>
          <p:cNvPr id="39939" name="Rectangle 3">
            <a:extLst>
              <a:ext uri="{FF2B5EF4-FFF2-40B4-BE49-F238E27FC236}">
                <a16:creationId xmlns:a16="http://schemas.microsoft.com/office/drawing/2014/main" id="{3AA41476-C092-E471-B006-9B7F4A253F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300" y="1368425"/>
            <a:ext cx="11563350" cy="563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SE" sz="1200">
                <a:latin typeface="Courier New" panose="02070309020205020404" pitchFamily="49" charset="0"/>
                <a:cs typeface="Courier New" panose="02070309020205020404" pitchFamily="49" charset="0"/>
              </a:rPr>
              <a:t>CAT(1)                                               User Commands                                              CAT(1)</a:t>
            </a:r>
          </a:p>
          <a:p>
            <a:pPr eaLnBrk="1" hangingPunct="1"/>
            <a:endParaRPr lang="en-US" altLang="en-SE" sz="12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/>
            <a:r>
              <a:rPr lang="en-US" altLang="en-SE" sz="1200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</a:p>
          <a:p>
            <a:pPr eaLnBrk="1" hangingPunct="1"/>
            <a:r>
              <a:rPr lang="en-US" altLang="en-SE" sz="1200">
                <a:latin typeface="Courier New" panose="02070309020205020404" pitchFamily="49" charset="0"/>
                <a:cs typeface="Courier New" panose="02070309020205020404" pitchFamily="49" charset="0"/>
              </a:rPr>
              <a:t>       cat - concatenate files and print on the standard output</a:t>
            </a:r>
          </a:p>
          <a:p>
            <a:pPr eaLnBrk="1" hangingPunct="1"/>
            <a:endParaRPr lang="en-US" altLang="en-SE" sz="12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/>
            <a:r>
              <a:rPr lang="en-US" altLang="en-SE" sz="1200">
                <a:latin typeface="Courier New" panose="02070309020205020404" pitchFamily="49" charset="0"/>
                <a:cs typeface="Courier New" panose="02070309020205020404" pitchFamily="49" charset="0"/>
              </a:rPr>
              <a:t>SYNOPSIS</a:t>
            </a:r>
          </a:p>
          <a:p>
            <a:pPr eaLnBrk="1" hangingPunct="1"/>
            <a:r>
              <a:rPr lang="en-US" altLang="en-SE" sz="1200">
                <a:latin typeface="Courier New" panose="02070309020205020404" pitchFamily="49" charset="0"/>
                <a:cs typeface="Courier New" panose="02070309020205020404" pitchFamily="49" charset="0"/>
              </a:rPr>
              <a:t>       cat [OPTION]... [FILE]...</a:t>
            </a:r>
          </a:p>
          <a:p>
            <a:pPr eaLnBrk="1" hangingPunct="1"/>
            <a:endParaRPr lang="en-US" altLang="en-SE" sz="12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/>
            <a:r>
              <a:rPr lang="en-US" altLang="en-SE" sz="1200">
                <a:latin typeface="Courier New" panose="02070309020205020404" pitchFamily="49" charset="0"/>
                <a:cs typeface="Courier New" panose="02070309020205020404" pitchFamily="49" charset="0"/>
              </a:rPr>
              <a:t>DESCRIPTION</a:t>
            </a:r>
          </a:p>
          <a:p>
            <a:pPr eaLnBrk="1" hangingPunct="1"/>
            <a:r>
              <a:rPr lang="en-US" altLang="en-SE" sz="1200">
                <a:latin typeface="Courier New" panose="02070309020205020404" pitchFamily="49" charset="0"/>
                <a:cs typeface="Courier New" panose="02070309020205020404" pitchFamily="49" charset="0"/>
              </a:rPr>
              <a:t>       Concatenate FILE(s) to standard output.</a:t>
            </a:r>
          </a:p>
          <a:p>
            <a:pPr eaLnBrk="1" hangingPunct="1"/>
            <a:endParaRPr lang="en-US" altLang="en-SE" sz="12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/>
            <a:r>
              <a:rPr lang="en-US" altLang="en-SE" sz="1200">
                <a:latin typeface="Courier New" panose="02070309020205020404" pitchFamily="49" charset="0"/>
                <a:cs typeface="Courier New" panose="02070309020205020404" pitchFamily="49" charset="0"/>
              </a:rPr>
              <a:t>       With no FILE, or when FILE is -, read standard input.</a:t>
            </a:r>
          </a:p>
          <a:p>
            <a:pPr eaLnBrk="1" hangingPunct="1"/>
            <a:endParaRPr lang="en-US" altLang="en-SE" sz="12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/>
            <a:r>
              <a:rPr lang="en-US" altLang="en-SE" sz="1200">
                <a:latin typeface="Courier New" panose="02070309020205020404" pitchFamily="49" charset="0"/>
                <a:cs typeface="Courier New" panose="02070309020205020404" pitchFamily="49" charset="0"/>
              </a:rPr>
              <a:t>       -A, --show-all</a:t>
            </a:r>
          </a:p>
          <a:p>
            <a:pPr eaLnBrk="1" hangingPunct="1"/>
            <a:r>
              <a:rPr lang="en-US" altLang="en-SE" sz="1200">
                <a:latin typeface="Courier New" panose="02070309020205020404" pitchFamily="49" charset="0"/>
                <a:cs typeface="Courier New" panose="02070309020205020404" pitchFamily="49" charset="0"/>
              </a:rPr>
              <a:t>              equivalent to -vET</a:t>
            </a:r>
          </a:p>
          <a:p>
            <a:pPr eaLnBrk="1" hangingPunct="1"/>
            <a:endParaRPr lang="en-US" altLang="en-SE" sz="12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/>
            <a:r>
              <a:rPr lang="en-US" altLang="en-SE" sz="1200">
                <a:latin typeface="Courier New" panose="02070309020205020404" pitchFamily="49" charset="0"/>
                <a:cs typeface="Courier New" panose="02070309020205020404" pitchFamily="49" charset="0"/>
              </a:rPr>
              <a:t>       -n, --number</a:t>
            </a:r>
          </a:p>
          <a:p>
            <a:pPr eaLnBrk="1" hangingPunct="1"/>
            <a:r>
              <a:rPr lang="en-US" altLang="en-SE" sz="1200">
                <a:latin typeface="Courier New" panose="02070309020205020404" pitchFamily="49" charset="0"/>
                <a:cs typeface="Courier New" panose="02070309020205020404" pitchFamily="49" charset="0"/>
              </a:rPr>
              <a:t>              number all output lines</a:t>
            </a:r>
          </a:p>
          <a:p>
            <a:pPr eaLnBrk="1" hangingPunct="1"/>
            <a:endParaRPr lang="en-US" altLang="en-SE" sz="12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/>
            <a:r>
              <a:rPr lang="en-US" altLang="en-SE" sz="1200">
                <a:latin typeface="Courier New" panose="02070309020205020404" pitchFamily="49" charset="0"/>
                <a:cs typeface="Courier New" panose="02070309020205020404" pitchFamily="49" charset="0"/>
              </a:rPr>
              <a:t>       -T, --show-tabs</a:t>
            </a:r>
          </a:p>
          <a:p>
            <a:pPr eaLnBrk="1" hangingPunct="1"/>
            <a:r>
              <a:rPr lang="en-US" altLang="en-SE" sz="1200">
                <a:latin typeface="Courier New" panose="02070309020205020404" pitchFamily="49" charset="0"/>
                <a:cs typeface="Courier New" panose="02070309020205020404" pitchFamily="49" charset="0"/>
              </a:rPr>
              <a:t>              display TAB characters as ^I</a:t>
            </a:r>
          </a:p>
          <a:p>
            <a:pPr eaLnBrk="1" hangingPunct="1"/>
            <a:endParaRPr lang="en-US" altLang="en-SE" sz="12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/>
            <a:r>
              <a:rPr lang="en-US" altLang="en-SE" sz="1200">
                <a:latin typeface="Courier New" panose="02070309020205020404" pitchFamily="49" charset="0"/>
                <a:cs typeface="Courier New" panose="02070309020205020404" pitchFamily="49" charset="0"/>
              </a:rPr>
              <a:t>       --help display this help and exit</a:t>
            </a:r>
          </a:p>
          <a:p>
            <a:pPr eaLnBrk="1" hangingPunct="1"/>
            <a:endParaRPr lang="en-US" altLang="en-SE" sz="12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/>
            <a:r>
              <a:rPr lang="en-US" altLang="en-SE" sz="1200">
                <a:latin typeface="Courier New" panose="02070309020205020404" pitchFamily="49" charset="0"/>
                <a:cs typeface="Courier New" panose="02070309020205020404" pitchFamily="49" charset="0"/>
              </a:rPr>
              <a:t>EXAMPLES</a:t>
            </a:r>
          </a:p>
          <a:p>
            <a:pPr eaLnBrk="1" hangingPunct="1"/>
            <a:r>
              <a:rPr lang="en-US" altLang="en-SE" sz="1200">
                <a:latin typeface="Courier New" panose="02070309020205020404" pitchFamily="49" charset="0"/>
                <a:cs typeface="Courier New" panose="02070309020205020404" pitchFamily="49" charset="0"/>
              </a:rPr>
              <a:t>       cat f - g</a:t>
            </a:r>
          </a:p>
          <a:p>
            <a:pPr eaLnBrk="1" hangingPunct="1"/>
            <a:r>
              <a:rPr lang="en-US" altLang="en-SE" sz="1200">
                <a:latin typeface="Courier New" panose="02070309020205020404" pitchFamily="49" charset="0"/>
                <a:cs typeface="Courier New" panose="02070309020205020404" pitchFamily="49" charset="0"/>
              </a:rPr>
              <a:t>              Output f's contents, then standard input, then g's contents.</a:t>
            </a:r>
          </a:p>
          <a:p>
            <a:pPr eaLnBrk="1" hangingPunct="1"/>
            <a:endParaRPr lang="en-US" altLang="en-SE" sz="12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/>
            <a:r>
              <a:rPr lang="en-US" altLang="en-SE" sz="1200">
                <a:latin typeface="Courier New" panose="02070309020205020404" pitchFamily="49" charset="0"/>
                <a:cs typeface="Courier New" panose="02070309020205020404" pitchFamily="49" charset="0"/>
              </a:rPr>
              <a:t>       cat    Copy standard input to standard output.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1">
            <a:extLst>
              <a:ext uri="{FF2B5EF4-FFF2-40B4-BE49-F238E27FC236}">
                <a16:creationId xmlns:a16="http://schemas.microsoft.com/office/drawing/2014/main" id="{9C749E83-1DF9-3E7B-3C78-F5ED70D0583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SE"/>
              <a:t>Help Files</a:t>
            </a:r>
          </a:p>
        </p:txBody>
      </p:sp>
      <p:sp>
        <p:nvSpPr>
          <p:cNvPr id="40963" name="Content Placeholder 2">
            <a:extLst>
              <a:ext uri="{FF2B5EF4-FFF2-40B4-BE49-F238E27FC236}">
                <a16:creationId xmlns:a16="http://schemas.microsoft.com/office/drawing/2014/main" id="{3C5ABC3B-41A8-029F-2718-2C5043DF31A5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GB" altLang="en-SE"/>
              <a:t>Non-core programs (including most analysis tools) won't have a manual page</a:t>
            </a:r>
          </a:p>
          <a:p>
            <a:endParaRPr lang="en-GB" altLang="en-SE"/>
          </a:p>
          <a:p>
            <a:r>
              <a:rPr lang="en-GB" altLang="en-SE"/>
              <a:t>They will often have their own internal help which looks very similar</a:t>
            </a:r>
          </a:p>
          <a:p>
            <a:endParaRPr lang="en-GB" altLang="en-SE"/>
          </a:p>
          <a:p>
            <a:r>
              <a:rPr lang="en-GB" altLang="en-SE"/>
              <a:t>You can usually access this using the </a:t>
            </a:r>
            <a:r>
              <a:rPr lang="en-GB" altLang="en-SE">
                <a:latin typeface="Courier New" panose="02070309020205020404" pitchFamily="49" charset="0"/>
                <a:cs typeface="Courier New" panose="02070309020205020404" pitchFamily="49" charset="0"/>
              </a:rPr>
              <a:t>--help </a:t>
            </a:r>
            <a:r>
              <a:rPr lang="en-GB" altLang="en-SE"/>
              <a:t>(or </a:t>
            </a:r>
            <a:r>
              <a:rPr lang="en-GB" altLang="en-SE">
                <a:latin typeface="Courier New" panose="02070309020205020404" pitchFamily="49" charset="0"/>
                <a:cs typeface="Courier New" panose="02070309020205020404" pitchFamily="49" charset="0"/>
              </a:rPr>
              <a:t>-h</a:t>
            </a:r>
            <a:r>
              <a:rPr lang="en-GB" altLang="en-SE"/>
              <a:t>) switch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le 1">
            <a:extLst>
              <a:ext uri="{FF2B5EF4-FFF2-40B4-BE49-F238E27FC236}">
                <a16:creationId xmlns:a16="http://schemas.microsoft.com/office/drawing/2014/main" id="{1E9B4D93-A018-6735-6A7A-E31F44E802D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SE"/>
              <a:t>Help Files (</a:t>
            </a:r>
            <a:r>
              <a:rPr lang="en-GB" altLang="en-SE">
                <a:latin typeface="Courier New" panose="02070309020205020404" pitchFamily="49" charset="0"/>
                <a:cs typeface="Courier New" panose="02070309020205020404" pitchFamily="49" charset="0"/>
              </a:rPr>
              <a:t>fastqc --help</a:t>
            </a:r>
            <a:r>
              <a:rPr lang="en-GB" altLang="en-SE"/>
              <a:t>)</a:t>
            </a:r>
          </a:p>
        </p:txBody>
      </p:sp>
      <p:sp>
        <p:nvSpPr>
          <p:cNvPr id="41987" name="Rectangle 3">
            <a:extLst>
              <a:ext uri="{FF2B5EF4-FFF2-40B4-BE49-F238E27FC236}">
                <a16:creationId xmlns:a16="http://schemas.microsoft.com/office/drawing/2014/main" id="{1C398168-384F-D1C1-4F5B-8A4D93DF04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98575" y="1690688"/>
            <a:ext cx="7978775" cy="526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SE" sz="1200">
                <a:latin typeface="Courier New" panose="02070309020205020404" pitchFamily="49" charset="0"/>
                <a:cs typeface="Courier New" panose="02070309020205020404" pitchFamily="49" charset="0"/>
              </a:rPr>
              <a:t> FastQC - A high throughput sequence QC analysis tool</a:t>
            </a:r>
          </a:p>
          <a:p>
            <a:pPr eaLnBrk="1" hangingPunct="1"/>
            <a:endParaRPr lang="en-GB" altLang="en-SE" sz="12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/>
            <a:r>
              <a:rPr lang="en-GB" altLang="en-SE" sz="1200">
                <a:latin typeface="Courier New" panose="02070309020205020404" pitchFamily="49" charset="0"/>
                <a:cs typeface="Courier New" panose="02070309020205020404" pitchFamily="49" charset="0"/>
              </a:rPr>
              <a:t>SYNOPSIS</a:t>
            </a:r>
          </a:p>
          <a:p>
            <a:pPr eaLnBrk="1" hangingPunct="1"/>
            <a:endParaRPr lang="en-GB" altLang="en-SE" sz="12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/>
            <a:r>
              <a:rPr lang="en-GB" altLang="en-SE" sz="1200">
                <a:latin typeface="Courier New" panose="02070309020205020404" pitchFamily="49" charset="0"/>
                <a:cs typeface="Courier New" panose="02070309020205020404" pitchFamily="49" charset="0"/>
              </a:rPr>
              <a:t>        fastqc seqfile1 seqfile2 .. seqfileN</a:t>
            </a:r>
          </a:p>
          <a:p>
            <a:pPr eaLnBrk="1" hangingPunct="1"/>
            <a:endParaRPr lang="en-GB" altLang="en-SE" sz="12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/>
            <a:r>
              <a:rPr lang="en-GB" altLang="en-SE" sz="1200">
                <a:latin typeface="Courier New" panose="02070309020205020404" pitchFamily="49" charset="0"/>
                <a:cs typeface="Courier New" panose="02070309020205020404" pitchFamily="49" charset="0"/>
              </a:rPr>
              <a:t>    fastqc [-o output dir] [--(no)extract] [-f fastq|bam|sam]</a:t>
            </a:r>
          </a:p>
          <a:p>
            <a:pPr eaLnBrk="1" hangingPunct="1"/>
            <a:r>
              <a:rPr lang="en-GB" altLang="en-SE" sz="1200">
                <a:latin typeface="Courier New" panose="02070309020205020404" pitchFamily="49" charset="0"/>
                <a:cs typeface="Courier New" panose="02070309020205020404" pitchFamily="49" charset="0"/>
              </a:rPr>
              <a:t>           [-c contaminant file] seqfile1 .. seqfileN</a:t>
            </a:r>
          </a:p>
          <a:p>
            <a:pPr eaLnBrk="1" hangingPunct="1"/>
            <a:endParaRPr lang="en-GB" altLang="en-SE" sz="12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/>
            <a:r>
              <a:rPr lang="en-GB" altLang="en-SE" sz="1200">
                <a:latin typeface="Courier New" panose="02070309020205020404" pitchFamily="49" charset="0"/>
                <a:cs typeface="Courier New" panose="02070309020205020404" pitchFamily="49" charset="0"/>
              </a:rPr>
              <a:t>DESCRIPTION</a:t>
            </a:r>
          </a:p>
          <a:p>
            <a:pPr eaLnBrk="1" hangingPunct="1"/>
            <a:endParaRPr lang="en-GB" altLang="en-SE" sz="12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/>
            <a:r>
              <a:rPr lang="en-GB" altLang="en-SE" sz="1200">
                <a:latin typeface="Courier New" panose="02070309020205020404" pitchFamily="49" charset="0"/>
                <a:cs typeface="Courier New" panose="02070309020205020404" pitchFamily="49" charset="0"/>
              </a:rPr>
              <a:t>    FastQC reads a set of sequence files and produces from each one a quality</a:t>
            </a:r>
          </a:p>
          <a:p>
            <a:pPr eaLnBrk="1" hangingPunct="1"/>
            <a:r>
              <a:rPr lang="en-GB" altLang="en-SE" sz="1200">
                <a:latin typeface="Courier New" panose="02070309020205020404" pitchFamily="49" charset="0"/>
                <a:cs typeface="Courier New" panose="02070309020205020404" pitchFamily="49" charset="0"/>
              </a:rPr>
              <a:t>    control report consisting of a number of different modules, each one of</a:t>
            </a:r>
          </a:p>
          <a:p>
            <a:pPr eaLnBrk="1" hangingPunct="1"/>
            <a:r>
              <a:rPr lang="en-GB" altLang="en-SE" sz="1200">
                <a:latin typeface="Courier New" panose="02070309020205020404" pitchFamily="49" charset="0"/>
                <a:cs typeface="Courier New" panose="02070309020205020404" pitchFamily="49" charset="0"/>
              </a:rPr>
              <a:t>    which will help to identify a different potential type of problem in your</a:t>
            </a:r>
          </a:p>
          <a:p>
            <a:pPr eaLnBrk="1" hangingPunct="1"/>
            <a:r>
              <a:rPr lang="en-GB" altLang="en-SE" sz="1200">
                <a:latin typeface="Courier New" panose="02070309020205020404" pitchFamily="49" charset="0"/>
                <a:cs typeface="Courier New" panose="02070309020205020404" pitchFamily="49" charset="0"/>
              </a:rPr>
              <a:t>    data.</a:t>
            </a:r>
          </a:p>
          <a:p>
            <a:pPr eaLnBrk="1" hangingPunct="1"/>
            <a:endParaRPr lang="en-GB" altLang="en-SE" sz="12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/>
            <a:r>
              <a:rPr lang="en-GB" altLang="en-SE" sz="1200">
                <a:latin typeface="Courier New" panose="02070309020205020404" pitchFamily="49" charset="0"/>
                <a:cs typeface="Courier New" panose="02070309020205020404" pitchFamily="49" charset="0"/>
              </a:rPr>
              <a:t> The options for the program as as follows:</a:t>
            </a:r>
          </a:p>
          <a:p>
            <a:pPr eaLnBrk="1" hangingPunct="1"/>
            <a:endParaRPr lang="en-GB" altLang="en-SE" sz="12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/>
            <a:r>
              <a:rPr lang="en-GB" altLang="en-SE" sz="1200">
                <a:latin typeface="Courier New" panose="02070309020205020404" pitchFamily="49" charset="0"/>
                <a:cs typeface="Courier New" panose="02070309020205020404" pitchFamily="49" charset="0"/>
              </a:rPr>
              <a:t>    -h --help       Print this help file and exit</a:t>
            </a:r>
          </a:p>
          <a:p>
            <a:pPr eaLnBrk="1" hangingPunct="1"/>
            <a:endParaRPr lang="en-GB" altLang="en-SE" sz="12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/>
            <a:r>
              <a:rPr lang="en-GB" altLang="en-SE" sz="1200">
                <a:latin typeface="Courier New" panose="02070309020205020404" pitchFamily="49" charset="0"/>
                <a:cs typeface="Courier New" panose="02070309020205020404" pitchFamily="49" charset="0"/>
              </a:rPr>
              <a:t>    -v --version    Print the version of the program and exit</a:t>
            </a:r>
          </a:p>
          <a:p>
            <a:pPr eaLnBrk="1" hangingPunct="1"/>
            <a:endParaRPr lang="en-GB" altLang="en-SE" sz="12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/>
            <a:r>
              <a:rPr lang="en-GB" altLang="en-SE" sz="1200">
                <a:latin typeface="Courier New" panose="02070309020205020404" pitchFamily="49" charset="0"/>
                <a:cs typeface="Courier New" panose="02070309020205020404" pitchFamily="49" charset="0"/>
              </a:rPr>
              <a:t>    -o --outdir     Create all output files in the specified output directory.</a:t>
            </a:r>
          </a:p>
          <a:p>
            <a:pPr eaLnBrk="1" hangingPunct="1"/>
            <a:r>
              <a:rPr lang="en-GB" altLang="en-SE" sz="120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Please note that this directory must exist as the program</a:t>
            </a:r>
          </a:p>
          <a:p>
            <a:pPr eaLnBrk="1" hangingPunct="1"/>
            <a:r>
              <a:rPr lang="en-GB" altLang="en-SE" sz="120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will not create it.  If this option is not set then the</a:t>
            </a:r>
          </a:p>
          <a:p>
            <a:pPr eaLnBrk="1" hangingPunct="1"/>
            <a:r>
              <a:rPr lang="en-GB" altLang="en-SE" sz="120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output file for each sequence file is created in the same</a:t>
            </a:r>
          </a:p>
          <a:p>
            <a:pPr eaLnBrk="1" hangingPunct="1"/>
            <a:r>
              <a:rPr lang="en-GB" altLang="en-SE" sz="120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directory as the sequence file which was processed.</a:t>
            </a:r>
          </a:p>
          <a:p>
            <a:pPr eaLnBrk="1" hangingPunct="1"/>
            <a:endParaRPr lang="en-GB" altLang="en-SE" sz="120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11">
            <a:extLst>
              <a:ext uri="{FF2B5EF4-FFF2-40B4-BE49-F238E27FC236}">
                <a16:creationId xmlns:a16="http://schemas.microsoft.com/office/drawing/2014/main" id="{484BFBAE-9ED8-1293-D32A-421DAB0C46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7550" y="1233488"/>
            <a:ext cx="3255963" cy="215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3" name="Title 1">
            <a:extLst>
              <a:ext uri="{FF2B5EF4-FFF2-40B4-BE49-F238E27FC236}">
                <a16:creationId xmlns:a16="http://schemas.microsoft.com/office/drawing/2014/main" id="{A18D1FBD-42E7-7054-3907-D845D41A2F9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SE"/>
              <a:t>What (exactly) is Linux?</a:t>
            </a:r>
          </a:p>
        </p:txBody>
      </p:sp>
      <p:pic>
        <p:nvPicPr>
          <p:cNvPr id="15364" name="Picture 3">
            <a:extLst>
              <a:ext uri="{FF2B5EF4-FFF2-40B4-BE49-F238E27FC236}">
                <a16:creationId xmlns:a16="http://schemas.microsoft.com/office/drawing/2014/main" id="{7B5B6D6E-DD04-6759-570A-2EF745CDDA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438" y="1189038"/>
            <a:ext cx="3387725" cy="2490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5" name="Picture 5">
            <a:extLst>
              <a:ext uri="{FF2B5EF4-FFF2-40B4-BE49-F238E27FC236}">
                <a16:creationId xmlns:a16="http://schemas.microsoft.com/office/drawing/2014/main" id="{0DBEA378-93CF-6E39-57A3-A40D0DCAA7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3413" y="1812925"/>
            <a:ext cx="3305175" cy="109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6" name="Picture 6">
            <a:extLst>
              <a:ext uri="{FF2B5EF4-FFF2-40B4-BE49-F238E27FC236}">
                <a16:creationId xmlns:a16="http://schemas.microsoft.com/office/drawing/2014/main" id="{9EA6BA4A-5C25-D2DE-CCAA-B1F7DF1B67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00" y="3832225"/>
            <a:ext cx="5245100" cy="83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7" name="Picture 8">
            <a:extLst>
              <a:ext uri="{FF2B5EF4-FFF2-40B4-BE49-F238E27FC236}">
                <a16:creationId xmlns:a16="http://schemas.microsoft.com/office/drawing/2014/main" id="{2F1E8821-9CC6-E98C-9BE2-796713164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5563" y="5141913"/>
            <a:ext cx="4624387" cy="1042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8" name="Picture 9">
            <a:extLst>
              <a:ext uri="{FF2B5EF4-FFF2-40B4-BE49-F238E27FC236}">
                <a16:creationId xmlns:a16="http://schemas.microsoft.com/office/drawing/2014/main" id="{3873DC64-826E-3B0E-8A3E-A7EA52E64A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6900" y="3527425"/>
            <a:ext cx="4646613" cy="1500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9" name="Picture 10">
            <a:extLst>
              <a:ext uri="{FF2B5EF4-FFF2-40B4-BE49-F238E27FC236}">
                <a16:creationId xmlns:a16="http://schemas.microsoft.com/office/drawing/2014/main" id="{16BF570B-A257-6E36-EC37-FEE509E95C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9075" y="5027613"/>
            <a:ext cx="5165725" cy="174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le 3">
            <a:extLst>
              <a:ext uri="{FF2B5EF4-FFF2-40B4-BE49-F238E27FC236}">
                <a16:creationId xmlns:a16="http://schemas.microsoft.com/office/drawing/2014/main" id="{40706FE4-EEC6-5C19-374E-EAB2616B0978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2428875" y="1531938"/>
            <a:ext cx="7096125" cy="2387600"/>
          </a:xfrm>
        </p:spPr>
        <p:txBody>
          <a:bodyPr/>
          <a:lstStyle/>
          <a:p>
            <a:r>
              <a:rPr lang="en-GB" altLang="en-SE"/>
              <a:t>Exercise 2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5" name="Picture 4">
            <a:extLst>
              <a:ext uri="{FF2B5EF4-FFF2-40B4-BE49-F238E27FC236}">
                <a16:creationId xmlns:a16="http://schemas.microsoft.com/office/drawing/2014/main" id="{58013E87-5E8D-76F4-3A1E-EBDDD4A472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3413" y="3652838"/>
            <a:ext cx="2544762" cy="300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036" name="Title 3">
            <a:extLst>
              <a:ext uri="{FF2B5EF4-FFF2-40B4-BE49-F238E27FC236}">
                <a16:creationId xmlns:a16="http://schemas.microsoft.com/office/drawing/2014/main" id="{8D25C2F7-DC4A-FD7C-3039-698C9FE4B48B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2428875" y="1531938"/>
            <a:ext cx="7096125" cy="2387600"/>
          </a:xfrm>
        </p:spPr>
        <p:txBody>
          <a:bodyPr/>
          <a:lstStyle/>
          <a:p>
            <a:r>
              <a:rPr lang="en-GB" altLang="en-SE"/>
              <a:t>Understanding Unix File Systems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itle 1">
            <a:extLst>
              <a:ext uri="{FF2B5EF4-FFF2-40B4-BE49-F238E27FC236}">
                <a16:creationId xmlns:a16="http://schemas.microsoft.com/office/drawing/2014/main" id="{F67F7476-5AE2-FB91-6471-E2CD67150E5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SE"/>
              <a:t>Unix File Systems</a:t>
            </a:r>
          </a:p>
        </p:txBody>
      </p:sp>
      <p:sp>
        <p:nvSpPr>
          <p:cNvPr id="45059" name="Content Placeholder 2">
            <a:extLst>
              <a:ext uri="{FF2B5EF4-FFF2-40B4-BE49-F238E27FC236}">
                <a16:creationId xmlns:a16="http://schemas.microsoft.com/office/drawing/2014/main" id="{C5F78AC5-DDAA-7446-2733-0367F898BB49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38200" y="1825625"/>
            <a:ext cx="10937875" cy="4351338"/>
          </a:xfrm>
        </p:spPr>
        <p:txBody>
          <a:bodyPr/>
          <a:lstStyle/>
          <a:p>
            <a:r>
              <a:rPr lang="en-GB" altLang="en-SE"/>
              <a:t>Consists of a hierarchical set of directories (folders)</a:t>
            </a:r>
          </a:p>
          <a:p>
            <a:r>
              <a:rPr lang="en-GB" altLang="en-SE"/>
              <a:t>Each directory can contain files</a:t>
            </a:r>
          </a:p>
          <a:p>
            <a:endParaRPr lang="en-GB" altLang="en-SE"/>
          </a:p>
          <a:p>
            <a:r>
              <a:rPr lang="en-GB" altLang="en-SE"/>
              <a:t>No drive letters (drives can appear at arbitrary points in the file system)</a:t>
            </a:r>
          </a:p>
          <a:p>
            <a:endParaRPr lang="en-GB" altLang="en-SE"/>
          </a:p>
          <a:p>
            <a:r>
              <a:rPr lang="en-GB" altLang="en-SE"/>
              <a:t>No file extensions (you can add them, but they're not required)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itle 1">
            <a:extLst>
              <a:ext uri="{FF2B5EF4-FFF2-40B4-BE49-F238E27FC236}">
                <a16:creationId xmlns:a16="http://schemas.microsoft.com/office/drawing/2014/main" id="{20996FB2-F703-4611-3359-82A050901BF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80975" y="107950"/>
            <a:ext cx="10515600" cy="1325563"/>
          </a:xfrm>
        </p:spPr>
        <p:txBody>
          <a:bodyPr/>
          <a:lstStyle/>
          <a:p>
            <a:r>
              <a:rPr lang="en-GB" altLang="en-SE"/>
              <a:t>A simple unix filesystem</a:t>
            </a:r>
          </a:p>
        </p:txBody>
      </p:sp>
      <p:sp>
        <p:nvSpPr>
          <p:cNvPr id="46083" name="TextBox 3">
            <a:extLst>
              <a:ext uri="{FF2B5EF4-FFF2-40B4-BE49-F238E27FC236}">
                <a16:creationId xmlns:a16="http://schemas.microsoft.com/office/drawing/2014/main" id="{E2FF2526-E1A6-EF6E-31AB-2C811B857F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975" y="1547813"/>
            <a:ext cx="4340225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SE" sz="4000">
                <a:latin typeface="Courier New" panose="02070309020205020404" pitchFamily="49" charset="0"/>
                <a:cs typeface="Courier New" panose="02070309020205020404" pitchFamily="49" charset="0"/>
              </a:rPr>
              <a:t>/ </a:t>
            </a:r>
            <a:r>
              <a:rPr lang="en-GB" altLang="en-SE" sz="2000">
                <a:cs typeface="Courier New" panose="02070309020205020404" pitchFamily="49" charset="0"/>
              </a:rPr>
              <a:t>(Always the top of the file system)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C6FD11-3472-2B4A-EE64-B9461C462F11}"/>
              </a:ext>
            </a:extLst>
          </p:cNvPr>
          <p:cNvSpPr txBox="1"/>
          <p:nvPr/>
        </p:nvSpPr>
        <p:spPr>
          <a:xfrm>
            <a:off x="1238250" y="2676525"/>
            <a:ext cx="1724025" cy="7080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anne</a:t>
            </a:r>
            <a:r>
              <a:rPr lang="en-GB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endParaRPr lang="en-GB" sz="2000" dirty="0">
              <a:latin typeface="+mj-lt"/>
              <a:cs typeface="Courier New" panose="02070309020205020404" pitchFamily="49" charset="0"/>
            </a:endParaRPr>
          </a:p>
        </p:txBody>
      </p:sp>
      <p:sp>
        <p:nvSpPr>
          <p:cNvPr id="46085" name="TextBox 5">
            <a:extLst>
              <a:ext uri="{FF2B5EF4-FFF2-40B4-BE49-F238E27FC236}">
                <a16:creationId xmlns:a16="http://schemas.microsoft.com/office/drawing/2014/main" id="{FDE3D461-14C9-FD53-7918-892EE14191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1975" y="2055813"/>
            <a:ext cx="64325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SE" sz="4000">
                <a:latin typeface="Courier New" panose="02070309020205020404" pitchFamily="49" charset="0"/>
                <a:cs typeface="Courier New" panose="02070309020205020404" pitchFamily="49" charset="0"/>
              </a:rPr>
              <a:t>home/ </a:t>
            </a:r>
            <a:r>
              <a:rPr lang="en-GB" altLang="en-SE" sz="2000">
                <a:cs typeface="Courier New" panose="02070309020205020404" pitchFamily="49" charset="0"/>
              </a:rPr>
              <a:t>(Directory containing all home directories)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A57512-D298-9EE9-D044-C82CC1433200}"/>
              </a:ext>
            </a:extLst>
          </p:cNvPr>
          <p:cNvSpPr txBox="1"/>
          <p:nvPr/>
        </p:nvSpPr>
        <p:spPr>
          <a:xfrm>
            <a:off x="1238250" y="3317875"/>
            <a:ext cx="2032000" cy="7080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simon</a:t>
            </a:r>
            <a:r>
              <a:rPr lang="en-GB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endParaRPr lang="en-GB" sz="2000" dirty="0">
              <a:latin typeface="+mj-lt"/>
              <a:cs typeface="Courier New" panose="020703090202050204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2E40B5-B150-98C2-9FC1-5C33B9A87E11}"/>
              </a:ext>
            </a:extLst>
          </p:cNvPr>
          <p:cNvSpPr txBox="1"/>
          <p:nvPr/>
        </p:nvSpPr>
        <p:spPr>
          <a:xfrm>
            <a:off x="1701800" y="3884613"/>
            <a:ext cx="6626225" cy="10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Documents/ </a:t>
            </a:r>
            <a:r>
              <a:rPr lang="en-GB" sz="2000" dirty="0">
                <a:latin typeface="+mn-lt"/>
                <a:cs typeface="Courier New" panose="02070309020205020404" pitchFamily="49" charset="0"/>
              </a:rPr>
              <a:t>(All names are case sensitive)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 sz="2000" dirty="0">
              <a:latin typeface="+mj-lt"/>
              <a:cs typeface="Courier New" panose="020703090202050204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AC11F14-7A4B-2D6F-F5D8-EA1795CD062D}"/>
              </a:ext>
            </a:extLst>
          </p:cNvPr>
          <p:cNvSpPr txBox="1"/>
          <p:nvPr/>
        </p:nvSpPr>
        <p:spPr>
          <a:xfrm>
            <a:off x="2100263" y="4505325"/>
            <a:ext cx="5967412" cy="10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test.txt </a:t>
            </a:r>
            <a:r>
              <a:rPr lang="en-GB" sz="2000" dirty="0">
                <a:latin typeface="+mn-lt"/>
                <a:cs typeface="Courier New" panose="02070309020205020404" pitchFamily="49" charset="0"/>
              </a:rPr>
              <a:t>(A file we want to work with)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 sz="2000" dirty="0">
              <a:latin typeface="+mj-lt"/>
              <a:cs typeface="Courier New" panose="02070309020205020404" pitchFamily="49" charset="0"/>
            </a:endParaRPr>
          </a:p>
        </p:txBody>
      </p:sp>
      <p:sp>
        <p:nvSpPr>
          <p:cNvPr id="46089" name="TextBox 9">
            <a:extLst>
              <a:ext uri="{FF2B5EF4-FFF2-40B4-BE49-F238E27FC236}">
                <a16:creationId xmlns:a16="http://schemas.microsoft.com/office/drawing/2014/main" id="{B908B380-89DC-73CF-F5EB-E02BD416D6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1975" y="5045075"/>
            <a:ext cx="20320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SE" sz="4000">
                <a:latin typeface="Courier New" panose="02070309020205020404" pitchFamily="49" charset="0"/>
                <a:cs typeface="Courier New" panose="02070309020205020404" pitchFamily="49" charset="0"/>
              </a:rPr>
              <a:t>media/</a:t>
            </a:r>
            <a:endParaRPr lang="en-GB" altLang="en-SE" sz="2000">
              <a:cs typeface="Courier New" panose="02070309020205020404" pitchFamily="49" charset="0"/>
            </a:endParaRPr>
          </a:p>
        </p:txBody>
      </p:sp>
      <p:sp>
        <p:nvSpPr>
          <p:cNvPr id="46090" name="TextBox 10">
            <a:extLst>
              <a:ext uri="{FF2B5EF4-FFF2-40B4-BE49-F238E27FC236}">
                <a16:creationId xmlns:a16="http://schemas.microsoft.com/office/drawing/2014/main" id="{BB2222DD-032C-AEEF-B135-86CC4A10BA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38250" y="5599113"/>
            <a:ext cx="5832475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SE" sz="4000">
                <a:latin typeface="Courier New" panose="02070309020205020404" pitchFamily="49" charset="0"/>
                <a:cs typeface="Courier New" panose="02070309020205020404" pitchFamily="49" charset="0"/>
              </a:rPr>
              <a:t>myusb/ </a:t>
            </a:r>
            <a:r>
              <a:rPr lang="en-GB" altLang="en-SE" sz="2000">
                <a:cs typeface="Courier New" panose="02070309020205020404" pitchFamily="49" charset="0"/>
              </a:rPr>
              <a:t>(A USB stick added to the system)</a:t>
            </a:r>
          </a:p>
        </p:txBody>
      </p:sp>
      <p:sp>
        <p:nvSpPr>
          <p:cNvPr id="46091" name="TextBox 11">
            <a:extLst>
              <a:ext uri="{FF2B5EF4-FFF2-40B4-BE49-F238E27FC236}">
                <a16:creationId xmlns:a16="http://schemas.microsoft.com/office/drawing/2014/main" id="{8888ECB1-4CBA-F612-924C-0E1F142639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70825" y="4754563"/>
            <a:ext cx="43211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SE" b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/home/simon/Documents/test.txt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Title 1">
            <a:extLst>
              <a:ext uri="{FF2B5EF4-FFF2-40B4-BE49-F238E27FC236}">
                <a16:creationId xmlns:a16="http://schemas.microsoft.com/office/drawing/2014/main" id="{EB509C91-64E5-9BE8-B141-D4DF4E9672C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03213" y="247650"/>
            <a:ext cx="10515600" cy="1325563"/>
          </a:xfrm>
        </p:spPr>
        <p:txBody>
          <a:bodyPr/>
          <a:lstStyle/>
          <a:p>
            <a:r>
              <a:rPr lang="en-GB" altLang="en-SE"/>
              <a:t>Creating and moving into directories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AA331F-2AD9-0AA0-D6DC-75706A50F2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1975" y="1825625"/>
            <a:ext cx="10791825" cy="4351338"/>
          </a:xfrm>
        </p:spPr>
        <p:txBody>
          <a:bodyPr rtlCol="0">
            <a:normAutofit fontScale="92500" lnSpcReduction="2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GB" sz="2400" dirty="0"/>
              <a:t>Every Unix session has a ‘working directory’ which is a folder where the shell looks for file paths</a:t>
            </a:r>
          </a:p>
          <a:p>
            <a:pPr fontAlgn="auto">
              <a:spcAft>
                <a:spcPts val="0"/>
              </a:spcAft>
              <a:defRPr/>
            </a:pPr>
            <a:endParaRPr lang="en-GB" sz="2400" dirty="0"/>
          </a:p>
          <a:p>
            <a:pPr fontAlgn="auto">
              <a:spcAft>
                <a:spcPts val="0"/>
              </a:spcAft>
              <a:defRPr/>
            </a:pPr>
            <a:r>
              <a:rPr lang="en-GB" sz="2400" dirty="0"/>
              <a:t>You can see your current working directory with </a:t>
            </a:r>
            <a:r>
              <a:rPr lang="en-GB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pwd</a:t>
            </a:r>
            <a:endParaRPr lang="en-GB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fontAlgn="auto">
              <a:spcAft>
                <a:spcPts val="0"/>
              </a:spcAft>
              <a:defRPr/>
            </a:pPr>
            <a:endParaRPr lang="en-GB" sz="2400" dirty="0"/>
          </a:p>
          <a:p>
            <a:pPr fontAlgn="auto">
              <a:spcAft>
                <a:spcPts val="0"/>
              </a:spcAft>
              <a:defRPr/>
            </a:pPr>
            <a:r>
              <a:rPr lang="en-GB" sz="2400" dirty="0"/>
              <a:t>Your initial working directory will be your home directory (</a:t>
            </a:r>
            <a:r>
              <a:rPr lang="en-GB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/home/user</a:t>
            </a:r>
            <a:r>
              <a:rPr lang="en-GB" sz="2400" dirty="0"/>
              <a:t>)</a:t>
            </a:r>
          </a:p>
          <a:p>
            <a:pPr fontAlgn="auto">
              <a:spcAft>
                <a:spcPts val="0"/>
              </a:spcAft>
              <a:defRPr/>
            </a:pPr>
            <a:endParaRPr lang="en-GB" sz="2400" dirty="0"/>
          </a:p>
          <a:p>
            <a:pPr fontAlgn="auto">
              <a:spcAft>
                <a:spcPts val="0"/>
              </a:spcAft>
              <a:defRPr/>
            </a:pPr>
            <a:r>
              <a:rPr lang="en-GB" sz="2400" dirty="0"/>
              <a:t>You can change your working directory with </a:t>
            </a:r>
            <a:r>
              <a:rPr lang="en-GB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cd [new working directory]</a:t>
            </a:r>
          </a:p>
          <a:p>
            <a:pPr fontAlgn="auto">
              <a:spcAft>
                <a:spcPts val="0"/>
              </a:spcAft>
              <a:defRPr/>
            </a:pPr>
            <a:endParaRPr lang="en-GB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fontAlgn="auto">
              <a:spcAft>
                <a:spcPts val="0"/>
              </a:spcAft>
              <a:defRPr/>
            </a:pPr>
            <a:r>
              <a:rPr lang="en-GB" sz="2400" dirty="0">
                <a:cs typeface="Courier New" panose="02070309020205020404" pitchFamily="49" charset="0"/>
              </a:rPr>
              <a:t>Running </a:t>
            </a:r>
            <a:r>
              <a:rPr lang="en-GB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cd</a:t>
            </a:r>
            <a:r>
              <a:rPr lang="en-GB" sz="2400" dirty="0">
                <a:cs typeface="Courier New" panose="02070309020205020404" pitchFamily="49" charset="0"/>
              </a:rPr>
              <a:t> on its own takes you back home</a:t>
            </a:r>
          </a:p>
          <a:p>
            <a:pPr fontAlgn="auto">
              <a:spcAft>
                <a:spcPts val="0"/>
              </a:spcAft>
              <a:defRPr/>
            </a:pPr>
            <a:endParaRPr lang="en-GB" sz="2400" dirty="0">
              <a:cs typeface="Courier New" panose="02070309020205020404" pitchFamily="49" charset="0"/>
            </a:endParaRPr>
          </a:p>
          <a:p>
            <a:pPr fontAlgn="auto">
              <a:spcAft>
                <a:spcPts val="0"/>
              </a:spcAft>
              <a:defRPr/>
            </a:pPr>
            <a:r>
              <a:rPr lang="en-GB" sz="2400" dirty="0">
                <a:cs typeface="Courier New" panose="02070309020205020404" pitchFamily="49" charset="0"/>
              </a:rPr>
              <a:t>You can create a new directory with </a:t>
            </a:r>
            <a:r>
              <a:rPr lang="en-GB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mkdir</a:t>
            </a:r>
            <a:r>
              <a:rPr lang="en-GB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[new directory name]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Picture 3">
            <a:extLst>
              <a:ext uri="{FF2B5EF4-FFF2-40B4-BE49-F238E27FC236}">
                <a16:creationId xmlns:a16="http://schemas.microsoft.com/office/drawing/2014/main" id="{4067A674-4123-7DB4-E998-728F88DAE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7813" y="4152900"/>
            <a:ext cx="2895600" cy="270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131" name="Title 1">
            <a:extLst>
              <a:ext uri="{FF2B5EF4-FFF2-40B4-BE49-F238E27FC236}">
                <a16:creationId xmlns:a16="http://schemas.microsoft.com/office/drawing/2014/main" id="{134F5CC3-52EE-9257-7F01-8400352A7AE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SE"/>
              <a:t>Specifying file paths</a:t>
            </a:r>
          </a:p>
        </p:txBody>
      </p:sp>
      <p:sp>
        <p:nvSpPr>
          <p:cNvPr id="48132" name="Content Placeholder 2">
            <a:extLst>
              <a:ext uri="{FF2B5EF4-FFF2-40B4-BE49-F238E27FC236}">
                <a16:creationId xmlns:a16="http://schemas.microsoft.com/office/drawing/2014/main" id="{22F13F0A-574E-297A-F455-2F36914B80AB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GB" altLang="en-SE"/>
              <a:t>Some shortcuts</a:t>
            </a:r>
          </a:p>
          <a:p>
            <a:pPr lvl="1"/>
            <a:r>
              <a:rPr lang="en-GB" altLang="en-SE"/>
              <a:t> ~  (tilde, just left of the return key) - the current user's home directory</a:t>
            </a:r>
          </a:p>
          <a:p>
            <a:pPr lvl="1"/>
            <a:endParaRPr lang="en-GB" altLang="en-SE"/>
          </a:p>
          <a:p>
            <a:pPr lvl="1"/>
            <a:r>
              <a:rPr lang="en-GB" altLang="en-SE"/>
              <a:t> .   (single dot) - the current directory</a:t>
            </a:r>
          </a:p>
          <a:p>
            <a:pPr lvl="1"/>
            <a:endParaRPr lang="en-GB" altLang="en-SE"/>
          </a:p>
          <a:p>
            <a:pPr lvl="1"/>
            <a:r>
              <a:rPr lang="en-GB" altLang="en-SE"/>
              <a:t> ..  (double dot) - the directory immediately above the current directory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Title 1">
            <a:extLst>
              <a:ext uri="{FF2B5EF4-FFF2-40B4-BE49-F238E27FC236}">
                <a16:creationId xmlns:a16="http://schemas.microsoft.com/office/drawing/2014/main" id="{C227E04F-24CC-90FA-6FA7-8F09EC2A858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SE"/>
              <a:t>Specifying file paths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882C18-46D9-822B-3E3A-A7F8AE8364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>
            <a:normAutofit lnSpcReduction="1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GB" dirty="0"/>
              <a:t>Absolute paths from the top of the file system</a:t>
            </a:r>
          </a:p>
          <a:p>
            <a:pPr lvl="1" fontAlgn="auto">
              <a:spcAft>
                <a:spcPts val="0"/>
              </a:spcAft>
              <a:defRPr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/home/user/Documents/Course/some_file.txt</a:t>
            </a:r>
          </a:p>
          <a:p>
            <a:pPr fontAlgn="auto">
              <a:spcAft>
                <a:spcPts val="0"/>
              </a:spcAft>
              <a:defRPr/>
            </a:pPr>
            <a:endParaRPr lang="en-GB" dirty="0"/>
          </a:p>
          <a:p>
            <a:pPr fontAlgn="auto">
              <a:spcAft>
                <a:spcPts val="0"/>
              </a:spcAft>
              <a:defRPr/>
            </a:pPr>
            <a:r>
              <a:rPr lang="en-GB" dirty="0"/>
              <a:t>Relative paths from whichever directory you are currently in</a:t>
            </a:r>
          </a:p>
          <a:p>
            <a:pPr lvl="1" fontAlgn="auto">
              <a:spcAft>
                <a:spcPts val="0"/>
              </a:spcAft>
              <a:defRPr/>
            </a:pPr>
            <a:r>
              <a:rPr lang="en-GB" dirty="0"/>
              <a:t>If I'm in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/home/user/Course/</a:t>
            </a:r>
          </a:p>
          <a:p>
            <a:pPr lvl="1" fontAlgn="auto">
              <a:spcAft>
                <a:spcPts val="0"/>
              </a:spcAft>
              <a:defRPr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Data/big_data.csv </a:t>
            </a:r>
          </a:p>
          <a:p>
            <a:pPr lvl="2" fontAlgn="auto">
              <a:spcAft>
                <a:spcPts val="0"/>
              </a:spcAft>
              <a:defRPr/>
            </a:pPr>
            <a:r>
              <a:rPr lang="en-GB" dirty="0"/>
              <a:t>is the same as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/home/simon/Course/Data/big_data.csv</a:t>
            </a:r>
          </a:p>
          <a:p>
            <a:pPr lvl="1" fontAlgn="auto">
              <a:spcAft>
                <a:spcPts val="0"/>
              </a:spcAft>
              <a:defRPr/>
            </a:pPr>
            <a:endParaRPr lang="en-GB" dirty="0"/>
          </a:p>
          <a:p>
            <a:pPr fontAlgn="auto">
              <a:spcAft>
                <a:spcPts val="0"/>
              </a:spcAft>
              <a:defRPr/>
            </a:pPr>
            <a:r>
              <a:rPr lang="en-GB" dirty="0"/>
              <a:t>Paths using the home shortcut</a:t>
            </a:r>
          </a:p>
          <a:p>
            <a:pPr lvl="1" fontAlgn="auto">
              <a:spcAft>
                <a:spcPts val="0"/>
              </a:spcAft>
              <a:defRPr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~/Documents/Course/some_file.txt </a:t>
            </a:r>
            <a:r>
              <a:rPr lang="en-GB" dirty="0"/>
              <a:t>will work for user  anywhere on the system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Title 1">
            <a:extLst>
              <a:ext uri="{FF2B5EF4-FFF2-40B4-BE49-F238E27FC236}">
                <a16:creationId xmlns:a16="http://schemas.microsoft.com/office/drawing/2014/main" id="{0A77FC39-F8A6-128D-8B9E-1F67E3851C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SE"/>
              <a:t>Command line completion</a:t>
            </a:r>
          </a:p>
        </p:txBody>
      </p:sp>
      <p:sp>
        <p:nvSpPr>
          <p:cNvPr id="50179" name="Content Placeholder 2">
            <a:extLst>
              <a:ext uri="{FF2B5EF4-FFF2-40B4-BE49-F238E27FC236}">
                <a16:creationId xmlns:a16="http://schemas.microsoft.com/office/drawing/2014/main" id="{28F3E7CE-EEC8-7D4F-CD7C-F6153ED13E85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GB" altLang="en-SE"/>
              <a:t>Most errors in commands are typing errors in either program names or file paths</a:t>
            </a:r>
          </a:p>
          <a:p>
            <a:endParaRPr lang="en-GB" altLang="en-SE"/>
          </a:p>
          <a:p>
            <a:r>
              <a:rPr lang="en-GB" altLang="en-SE"/>
              <a:t>Shells (ie BASH) can help with this by offering to complete path names for you</a:t>
            </a:r>
          </a:p>
          <a:p>
            <a:endParaRPr lang="en-GB" altLang="en-SE"/>
          </a:p>
          <a:p>
            <a:r>
              <a:rPr lang="en-GB" altLang="en-SE"/>
              <a:t>Command line completion is achieved by typing a partial path and then pressing the TAB key (to the left of Q)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Title 1">
            <a:extLst>
              <a:ext uri="{FF2B5EF4-FFF2-40B4-BE49-F238E27FC236}">
                <a16:creationId xmlns:a16="http://schemas.microsoft.com/office/drawing/2014/main" id="{1519936A-3133-C60F-B95E-F7D39CEB1AE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SE"/>
              <a:t>Command line completion</a:t>
            </a:r>
          </a:p>
        </p:txBody>
      </p:sp>
      <p:sp>
        <p:nvSpPr>
          <p:cNvPr id="51203" name="Rectangle 3">
            <a:extLst>
              <a:ext uri="{FF2B5EF4-FFF2-40B4-BE49-F238E27FC236}">
                <a16:creationId xmlns:a16="http://schemas.microsoft.com/office/drawing/2014/main" id="{20F94845-A988-FF53-93A5-C7C82DE4E7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100" y="1546225"/>
            <a:ext cx="6096000" cy="3138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SE"/>
              <a:t>Actual files in a folder:</a:t>
            </a:r>
          </a:p>
          <a:p>
            <a:pPr eaLnBrk="1" hangingPunct="1"/>
            <a:endParaRPr lang="en-GB" altLang="en-SE"/>
          </a:p>
          <a:p>
            <a:pPr eaLnBrk="1" hangingPunct="1"/>
            <a:r>
              <a:rPr lang="en-GB" altLang="en-SE">
                <a:latin typeface="Courier New" panose="02070309020205020404" pitchFamily="49" charset="0"/>
                <a:cs typeface="Courier New" panose="02070309020205020404" pitchFamily="49" charset="0"/>
              </a:rPr>
              <a:t>Desktop</a:t>
            </a:r>
          </a:p>
          <a:p>
            <a:pPr eaLnBrk="1" hangingPunct="1"/>
            <a:r>
              <a:rPr lang="en-GB" altLang="en-SE">
                <a:latin typeface="Courier New" panose="02070309020205020404" pitchFamily="49" charset="0"/>
                <a:cs typeface="Courier New" panose="02070309020205020404" pitchFamily="49" charset="0"/>
              </a:rPr>
              <a:t>Documents</a:t>
            </a:r>
          </a:p>
          <a:p>
            <a:pPr eaLnBrk="1" hangingPunct="1"/>
            <a:r>
              <a:rPr lang="en-GB" altLang="en-SE">
                <a:latin typeface="Courier New" panose="02070309020205020404" pitchFamily="49" charset="0"/>
                <a:cs typeface="Courier New" panose="02070309020205020404" pitchFamily="49" charset="0"/>
              </a:rPr>
              <a:t>Downloads</a:t>
            </a:r>
          </a:p>
          <a:p>
            <a:pPr eaLnBrk="1" hangingPunct="1"/>
            <a:r>
              <a:rPr lang="en-GB" altLang="en-SE">
                <a:latin typeface="Courier New" panose="02070309020205020404" pitchFamily="49" charset="0"/>
                <a:cs typeface="Courier New" panose="02070309020205020404" pitchFamily="49" charset="0"/>
              </a:rPr>
              <a:t>examples.desktop</a:t>
            </a:r>
          </a:p>
          <a:p>
            <a:pPr eaLnBrk="1" hangingPunct="1"/>
            <a:r>
              <a:rPr lang="en-GB" altLang="en-SE">
                <a:latin typeface="Courier New" panose="02070309020205020404" pitchFamily="49" charset="0"/>
                <a:cs typeface="Courier New" panose="02070309020205020404" pitchFamily="49" charset="0"/>
              </a:rPr>
              <a:t>Music</a:t>
            </a:r>
          </a:p>
          <a:p>
            <a:pPr eaLnBrk="1" hangingPunct="1"/>
            <a:r>
              <a:rPr lang="en-GB" altLang="en-SE">
                <a:latin typeface="Courier New" panose="02070309020205020404" pitchFamily="49" charset="0"/>
                <a:cs typeface="Courier New" panose="02070309020205020404" pitchFamily="49" charset="0"/>
              </a:rPr>
              <a:t>Pictures</a:t>
            </a:r>
          </a:p>
          <a:p>
            <a:pPr eaLnBrk="1" hangingPunct="1"/>
            <a:r>
              <a:rPr lang="en-GB" altLang="en-SE"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</a:p>
          <a:p>
            <a:pPr eaLnBrk="1" hangingPunct="1"/>
            <a:r>
              <a:rPr lang="en-GB" altLang="en-SE">
                <a:latin typeface="Courier New" panose="02070309020205020404" pitchFamily="49" charset="0"/>
                <a:cs typeface="Courier New" panose="02070309020205020404" pitchFamily="49" charset="0"/>
              </a:rPr>
              <a:t>Templates</a:t>
            </a:r>
          </a:p>
          <a:p>
            <a:pPr eaLnBrk="1" hangingPunct="1"/>
            <a:r>
              <a:rPr lang="en-GB" altLang="en-SE">
                <a:latin typeface="Courier New" panose="02070309020205020404" pitchFamily="49" charset="0"/>
                <a:cs typeface="Courier New" panose="02070309020205020404" pitchFamily="49" charset="0"/>
              </a:rPr>
              <a:t>Videos</a:t>
            </a:r>
          </a:p>
        </p:txBody>
      </p:sp>
      <p:sp>
        <p:nvSpPr>
          <p:cNvPr id="51204" name="Rectangle 4">
            <a:extLst>
              <a:ext uri="{FF2B5EF4-FFF2-40B4-BE49-F238E27FC236}">
                <a16:creationId xmlns:a16="http://schemas.microsoft.com/office/drawing/2014/main" id="{E9EA8B94-8DBB-3367-7805-1673751724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2600" y="1546225"/>
            <a:ext cx="6096000" cy="341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SE"/>
              <a:t>If I type the following and press tab:</a:t>
            </a:r>
          </a:p>
          <a:p>
            <a:pPr eaLnBrk="1" hangingPunct="1"/>
            <a:endParaRPr lang="en-GB" altLang="en-SE"/>
          </a:p>
          <a:p>
            <a:pPr eaLnBrk="1" hangingPunct="1"/>
            <a:r>
              <a:rPr lang="en-GB" altLang="en-SE">
                <a:latin typeface="Courier New" panose="02070309020205020404" pitchFamily="49" charset="0"/>
                <a:cs typeface="Courier New" panose="02070309020205020404" pitchFamily="49" charset="0"/>
              </a:rPr>
              <a:t> De</a:t>
            </a:r>
            <a:r>
              <a:rPr lang="en-GB" altLang="en-SE"/>
              <a:t> [TAB] will complete to </a:t>
            </a:r>
            <a:r>
              <a:rPr lang="en-GB" altLang="en-SE">
                <a:latin typeface="Courier New" panose="02070309020205020404" pitchFamily="49" charset="0"/>
                <a:cs typeface="Courier New" panose="02070309020205020404" pitchFamily="49" charset="0"/>
              </a:rPr>
              <a:t>Desktop</a:t>
            </a:r>
            <a:r>
              <a:rPr lang="en-GB" altLang="en-SE"/>
              <a:t> as it is the only option</a:t>
            </a:r>
          </a:p>
          <a:p>
            <a:pPr eaLnBrk="1" hangingPunct="1"/>
            <a:endParaRPr lang="en-GB" altLang="en-SE"/>
          </a:p>
          <a:p>
            <a:pPr eaLnBrk="1" hangingPunct="1"/>
            <a:r>
              <a:rPr lang="en-GB" altLang="en-SE">
                <a:latin typeface="Courier New" panose="02070309020205020404" pitchFamily="49" charset="0"/>
                <a:cs typeface="Courier New" panose="02070309020205020404" pitchFamily="49" charset="0"/>
              </a:rPr>
              <a:t> T</a:t>
            </a:r>
            <a:r>
              <a:rPr lang="en-GB" altLang="en-SE"/>
              <a:t>    [TAB] will complete to </a:t>
            </a:r>
            <a:r>
              <a:rPr lang="en-GB" altLang="en-SE">
                <a:latin typeface="Courier New" panose="02070309020205020404" pitchFamily="49" charset="0"/>
                <a:cs typeface="Courier New" panose="02070309020205020404" pitchFamily="49" charset="0"/>
              </a:rPr>
              <a:t>Templates</a:t>
            </a:r>
            <a:r>
              <a:rPr lang="en-GB" altLang="en-SE"/>
              <a:t> as it is the only option</a:t>
            </a:r>
          </a:p>
          <a:p>
            <a:pPr eaLnBrk="1" hangingPunct="1"/>
            <a:endParaRPr lang="en-GB" altLang="en-SE"/>
          </a:p>
          <a:p>
            <a:pPr eaLnBrk="1" hangingPunct="1"/>
            <a:r>
              <a:rPr lang="en-GB" altLang="en-SE">
                <a:latin typeface="Courier New" panose="02070309020205020404" pitchFamily="49" charset="0"/>
                <a:cs typeface="Courier New" panose="02070309020205020404" pitchFamily="49" charset="0"/>
              </a:rPr>
              <a:t> Do</a:t>
            </a:r>
            <a:r>
              <a:rPr lang="en-GB" altLang="en-SE"/>
              <a:t> [TAB] will no nothing (just beep) as it is ambiguous</a:t>
            </a:r>
          </a:p>
          <a:p>
            <a:pPr eaLnBrk="1" hangingPunct="1"/>
            <a:endParaRPr lang="en-GB" altLang="en-SE"/>
          </a:p>
          <a:p>
            <a:pPr eaLnBrk="1" hangingPunct="1"/>
            <a:r>
              <a:rPr lang="en-GB" altLang="en-SE">
                <a:latin typeface="Courier New" panose="02070309020205020404" pitchFamily="49" charset="0"/>
                <a:cs typeface="Courier New" panose="02070309020205020404" pitchFamily="49" charset="0"/>
              </a:rPr>
              <a:t> Do</a:t>
            </a:r>
            <a:r>
              <a:rPr lang="en-GB" altLang="en-SE"/>
              <a:t> [TAB] [TAB] will show </a:t>
            </a:r>
            <a:r>
              <a:rPr lang="en-GB" altLang="en-SE">
                <a:latin typeface="Courier New" panose="02070309020205020404" pitchFamily="49" charset="0"/>
                <a:cs typeface="Courier New" panose="02070309020205020404" pitchFamily="49" charset="0"/>
              </a:rPr>
              <a:t>Documents</a:t>
            </a:r>
            <a:r>
              <a:rPr lang="en-GB" altLang="en-SE"/>
              <a:t> and </a:t>
            </a:r>
            <a:r>
              <a:rPr lang="en-GB" altLang="en-SE">
                <a:latin typeface="Courier New" panose="02070309020205020404" pitchFamily="49" charset="0"/>
                <a:cs typeface="Courier New" panose="02070309020205020404" pitchFamily="49" charset="0"/>
              </a:rPr>
              <a:t>Downloads</a:t>
            </a:r>
            <a:r>
              <a:rPr lang="en-GB" altLang="en-SE"/>
              <a:t> since    </a:t>
            </a:r>
          </a:p>
          <a:p>
            <a:pPr eaLnBrk="1" hangingPunct="1"/>
            <a:r>
              <a:rPr lang="en-GB" altLang="en-SE"/>
              <a:t>         those are the only options</a:t>
            </a:r>
          </a:p>
          <a:p>
            <a:pPr eaLnBrk="1" hangingPunct="1"/>
            <a:endParaRPr lang="en-GB" altLang="en-SE"/>
          </a:p>
          <a:p>
            <a:pPr eaLnBrk="1" hangingPunct="1"/>
            <a:r>
              <a:rPr lang="en-GB" altLang="en-SE">
                <a:latin typeface="Courier New" panose="02070309020205020404" pitchFamily="49" charset="0"/>
                <a:cs typeface="Courier New" panose="02070309020205020404" pitchFamily="49" charset="0"/>
              </a:rPr>
              <a:t> Do</a:t>
            </a:r>
            <a:r>
              <a:rPr lang="en-GB" altLang="en-SE"/>
              <a:t> [TAB] [TAB] </a:t>
            </a:r>
            <a:r>
              <a:rPr lang="en-GB" altLang="en-SE"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GB" altLang="en-SE"/>
              <a:t> [TAB] will complete to </a:t>
            </a:r>
            <a:r>
              <a:rPr lang="en-GB" altLang="en-SE">
                <a:latin typeface="Courier New" panose="02070309020205020404" pitchFamily="49" charset="0"/>
                <a:cs typeface="Courier New" panose="02070309020205020404" pitchFamily="49" charset="0"/>
              </a:rPr>
              <a:t>Documents</a:t>
            </a:r>
          </a:p>
        </p:txBody>
      </p:sp>
      <p:sp>
        <p:nvSpPr>
          <p:cNvPr id="51205" name="TextBox 5">
            <a:extLst>
              <a:ext uri="{FF2B5EF4-FFF2-40B4-BE49-F238E27FC236}">
                <a16:creationId xmlns:a16="http://schemas.microsoft.com/office/drawing/2014/main" id="{683065D1-03BA-1D8E-05EC-94E65849C5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5381625"/>
            <a:ext cx="9828213" cy="1354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SE" sz="3200"/>
              <a:t>You should ALWAYS use TAB completion to fill in paths for </a:t>
            </a:r>
          </a:p>
          <a:p>
            <a:pPr algn="ctr" eaLnBrk="1" hangingPunct="1"/>
            <a:r>
              <a:rPr lang="en-GB" altLang="en-SE" sz="3200"/>
              <a:t>locations which exist so you can't make typing mistakes</a:t>
            </a:r>
          </a:p>
          <a:p>
            <a:pPr algn="ctr" eaLnBrk="1" hangingPunct="1"/>
            <a:r>
              <a:rPr lang="en-GB" altLang="en-SE"/>
              <a:t>(it obviously won't work for output files though)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Title 1">
            <a:extLst>
              <a:ext uri="{FF2B5EF4-FFF2-40B4-BE49-F238E27FC236}">
                <a16:creationId xmlns:a16="http://schemas.microsoft.com/office/drawing/2014/main" id="{9F5E8E52-A352-CA27-ACE5-A325E013962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92113" y="215900"/>
            <a:ext cx="10515600" cy="1325563"/>
          </a:xfrm>
        </p:spPr>
        <p:txBody>
          <a:bodyPr/>
          <a:lstStyle/>
          <a:p>
            <a:r>
              <a:rPr lang="en-GB" altLang="en-SE"/>
              <a:t>Wildcards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242EC3-F51F-8C18-94E8-4A1B987F7A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0175"/>
            <a:ext cx="10515600" cy="5343525"/>
          </a:xfrm>
        </p:spPr>
        <p:txBody>
          <a:bodyPr rtlCol="0">
            <a:normAutofit fontScale="85000" lnSpcReduction="2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GB" dirty="0"/>
              <a:t>Another function provided by your shell (not your application)</a:t>
            </a:r>
          </a:p>
          <a:p>
            <a:pPr fontAlgn="auto">
              <a:spcAft>
                <a:spcPts val="0"/>
              </a:spcAft>
              <a:defRPr/>
            </a:pPr>
            <a:endParaRPr lang="en-GB" dirty="0"/>
          </a:p>
          <a:p>
            <a:pPr fontAlgn="auto">
              <a:spcAft>
                <a:spcPts val="0"/>
              </a:spcAft>
              <a:defRPr/>
            </a:pPr>
            <a:r>
              <a:rPr lang="en-GB" dirty="0"/>
              <a:t>A quick way to be able to specify multiple related file paths in a single operation</a:t>
            </a:r>
          </a:p>
          <a:p>
            <a:pPr fontAlgn="auto">
              <a:spcAft>
                <a:spcPts val="0"/>
              </a:spcAft>
              <a:defRPr/>
            </a:pPr>
            <a:endParaRPr lang="en-GB" dirty="0"/>
          </a:p>
          <a:p>
            <a:pPr fontAlgn="auto">
              <a:spcAft>
                <a:spcPts val="0"/>
              </a:spcAft>
              <a:defRPr/>
            </a:pPr>
            <a:r>
              <a:rPr lang="en-GB" dirty="0"/>
              <a:t>There are two main wildcards</a:t>
            </a:r>
          </a:p>
          <a:p>
            <a:pPr lvl="1" fontAlgn="auto">
              <a:spcAft>
                <a:spcPts val="0"/>
              </a:spcAft>
              <a:defRPr/>
            </a:pPr>
            <a:r>
              <a:rPr lang="en-GB" sz="3800" b="1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GB" sz="3800" dirty="0"/>
              <a:t> = Any number of any characters</a:t>
            </a:r>
          </a:p>
          <a:p>
            <a:pPr lvl="1" fontAlgn="auto">
              <a:spcAft>
                <a:spcPts val="0"/>
              </a:spcAft>
              <a:defRPr/>
            </a:pPr>
            <a:r>
              <a:rPr lang="en-GB" sz="3800" b="1" dirty="0">
                <a:latin typeface="Courier New" panose="02070309020205020404" pitchFamily="49" charset="0"/>
                <a:cs typeface="Courier New" panose="02070309020205020404" pitchFamily="49" charset="0"/>
              </a:rPr>
              <a:t>?</a:t>
            </a:r>
            <a:r>
              <a:rPr lang="en-GB" sz="3800" dirty="0"/>
              <a:t> = One of any character</a:t>
            </a:r>
          </a:p>
          <a:p>
            <a:pPr fontAlgn="auto">
              <a:spcAft>
                <a:spcPts val="0"/>
              </a:spcAft>
              <a:defRPr/>
            </a:pPr>
            <a:endParaRPr lang="en-GB" dirty="0"/>
          </a:p>
          <a:p>
            <a:pPr fontAlgn="auto">
              <a:spcAft>
                <a:spcPts val="0"/>
              </a:spcAft>
              <a:defRPr/>
            </a:pPr>
            <a:r>
              <a:rPr lang="en-GB" dirty="0"/>
              <a:t>You can include them at any point in a file path and the shell will expand them before passing them on to the program</a:t>
            </a:r>
          </a:p>
          <a:p>
            <a:pPr fontAlgn="auto">
              <a:spcAft>
                <a:spcPts val="0"/>
              </a:spcAft>
              <a:defRPr/>
            </a:pPr>
            <a:endParaRPr lang="en-GB" dirty="0"/>
          </a:p>
          <a:p>
            <a:pPr fontAlgn="auto">
              <a:spcAft>
                <a:spcPts val="0"/>
              </a:spcAft>
              <a:defRPr/>
            </a:pPr>
            <a:r>
              <a:rPr lang="en-GB" dirty="0"/>
              <a:t>Multiple wildcards can be in the same path.</a:t>
            </a:r>
          </a:p>
          <a:p>
            <a:pPr fontAlgn="auto">
              <a:spcAft>
                <a:spcPts val="0"/>
              </a:spcAft>
              <a:defRPr/>
            </a:pPr>
            <a:endParaRPr lang="en-GB" dirty="0"/>
          </a:p>
          <a:p>
            <a:pPr fontAlgn="auto">
              <a:spcAft>
                <a:spcPts val="0"/>
              </a:spcAft>
              <a:defRPr/>
            </a:pPr>
            <a:r>
              <a:rPr lang="en-GB" dirty="0"/>
              <a:t>Command line completion won't work after the first wildcard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>
            <a:extLst>
              <a:ext uri="{FF2B5EF4-FFF2-40B4-BE49-F238E27FC236}">
                <a16:creationId xmlns:a16="http://schemas.microsoft.com/office/drawing/2014/main" id="{FE962049-F1BA-02E2-E6A3-2BA69F9879E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3838" y="300038"/>
            <a:ext cx="10515600" cy="1325562"/>
          </a:xfrm>
        </p:spPr>
        <p:txBody>
          <a:bodyPr/>
          <a:lstStyle/>
          <a:p>
            <a:r>
              <a:rPr lang="en-GB" altLang="en-SE"/>
              <a:t>Linux comes in different distributions</a:t>
            </a:r>
          </a:p>
        </p:txBody>
      </p:sp>
      <p:sp>
        <p:nvSpPr>
          <p:cNvPr id="16387" name="Content Placeholder 2">
            <a:extLst>
              <a:ext uri="{FF2B5EF4-FFF2-40B4-BE49-F238E27FC236}">
                <a16:creationId xmlns:a16="http://schemas.microsoft.com/office/drawing/2014/main" id="{0F3AE1CA-A947-04EA-9E36-71F9DA9CF18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38200" y="1624013"/>
            <a:ext cx="10515600" cy="2235200"/>
          </a:xfrm>
        </p:spPr>
        <p:txBody>
          <a:bodyPr/>
          <a:lstStyle/>
          <a:p>
            <a:r>
              <a:rPr lang="en-GB" altLang="en-SE"/>
              <a:t>They vary in</a:t>
            </a:r>
          </a:p>
          <a:p>
            <a:pPr lvl="1"/>
            <a:r>
              <a:rPr lang="en-GB" altLang="en-SE"/>
              <a:t>Their choice of (non-core) software</a:t>
            </a:r>
          </a:p>
          <a:p>
            <a:pPr lvl="1"/>
            <a:r>
              <a:rPr lang="en-GB" altLang="en-SE"/>
              <a:t>Their support packages (the way software is installed for example)</a:t>
            </a:r>
          </a:p>
          <a:p>
            <a:pPr lvl="1"/>
            <a:r>
              <a:rPr lang="en-GB" altLang="en-SE"/>
              <a:t>How much non-core software they provide</a:t>
            </a:r>
          </a:p>
          <a:p>
            <a:pPr lvl="1"/>
            <a:r>
              <a:rPr lang="en-GB" altLang="en-SE"/>
              <a:t>Their frequency of update and length of support</a:t>
            </a:r>
          </a:p>
        </p:txBody>
      </p:sp>
      <p:pic>
        <p:nvPicPr>
          <p:cNvPr id="16388" name="Picture 9">
            <a:extLst>
              <a:ext uri="{FF2B5EF4-FFF2-40B4-BE49-F238E27FC236}">
                <a16:creationId xmlns:a16="http://schemas.microsoft.com/office/drawing/2014/main" id="{F377DC6A-B9E5-A619-3CCB-43F61314BD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1650" y="4002088"/>
            <a:ext cx="5532438" cy="2808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Title 1">
            <a:extLst>
              <a:ext uri="{FF2B5EF4-FFF2-40B4-BE49-F238E27FC236}">
                <a16:creationId xmlns:a16="http://schemas.microsoft.com/office/drawing/2014/main" id="{1174A093-4194-35AB-940A-097A151B68E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SE"/>
              <a:t>Wildcard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1730E4-F648-7AF0-281F-7A034FD265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>
            <a:normAutofit fontScale="62500" lnSpcReduction="20000"/>
          </a:bodyPr>
          <a:lstStyle/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ls Monday/*txt</a:t>
            </a:r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Monday/mon_1.txt  Monday/mon_2.txt  Monday/mon_3.txt  Monday/mon_500.txt</a:t>
            </a:r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ls Monday/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mon_?.txt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Monday/mon_1.txt  Monday/mon_2.txt  Monday/mon_3.txt</a:t>
            </a:r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ls */*txt</a:t>
            </a:r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Friday/fri_1.txt  Monday/mon_1.txt  Monday/mon_3.txt    Tuesday/tue_1.txt</a:t>
            </a:r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Friday/fri_2.txt  Monday/mon_2.txt  Monday/mon_500.txt  Tuesday/tue_2.txt</a:t>
            </a:r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ls */*1.txt</a:t>
            </a:r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Friday/fri_1.txt  Monday/mon_1.txt  Tuesday/tue_1.txt</a:t>
            </a:r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Title 1">
            <a:extLst>
              <a:ext uri="{FF2B5EF4-FFF2-40B4-BE49-F238E27FC236}">
                <a16:creationId xmlns:a16="http://schemas.microsoft.com/office/drawing/2014/main" id="{6894BF79-D602-4379-DC80-DC066141E20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SE"/>
              <a:t>The structure of a Unix command</a:t>
            </a:r>
          </a:p>
        </p:txBody>
      </p:sp>
      <p:grpSp>
        <p:nvGrpSpPr>
          <p:cNvPr id="54275" name="Group 10">
            <a:extLst>
              <a:ext uri="{FF2B5EF4-FFF2-40B4-BE49-F238E27FC236}">
                <a16:creationId xmlns:a16="http://schemas.microsoft.com/office/drawing/2014/main" id="{272B2C4C-7025-61F9-33F6-032DA9A3FC6C}"/>
              </a:ext>
            </a:extLst>
          </p:cNvPr>
          <p:cNvGrpSpPr>
            <a:grpSpLocks/>
          </p:cNvGrpSpPr>
          <p:nvPr/>
        </p:nvGrpSpPr>
        <p:grpSpPr bwMode="auto">
          <a:xfrm>
            <a:off x="176213" y="2298700"/>
            <a:ext cx="11691937" cy="2511425"/>
            <a:chOff x="1929397" y="2069353"/>
            <a:chExt cx="7003402" cy="1504844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35E6100-0C04-D4FF-7E32-1150481F6150}"/>
                </a:ext>
              </a:extLst>
            </p:cNvPr>
            <p:cNvSpPr txBox="1"/>
            <p:nvPr/>
          </p:nvSpPr>
          <p:spPr>
            <a:xfrm>
              <a:off x="2130988" y="2069353"/>
              <a:ext cx="6801811" cy="31390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fr-FR" sz="28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fr-FR" sz="2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ls</a:t>
              </a:r>
              <a:r>
                <a:rPr lang="fr-FR" sz="2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 -</a:t>
              </a:r>
              <a:r>
                <a:rPr lang="fr-FR" sz="2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ltd</a:t>
              </a:r>
              <a:r>
                <a:rPr lang="fr-FR" sz="2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--reverse </a:t>
              </a:r>
              <a:r>
                <a:rPr lang="fr-FR" sz="28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Downloads</a:t>
              </a:r>
              <a:r>
                <a:rPr lang="fr-FR" sz="28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/  Desktop/  Documents/</a:t>
              </a:r>
              <a:endParaRPr lang="en-GB" sz="28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5" name="Left Brace 4">
              <a:extLst>
                <a:ext uri="{FF2B5EF4-FFF2-40B4-BE49-F238E27FC236}">
                  <a16:creationId xmlns:a16="http://schemas.microsoft.com/office/drawing/2014/main" id="{F0E7E1A6-DB68-7EEC-91C4-7E9BB00A35BD}"/>
                </a:ext>
              </a:extLst>
            </p:cNvPr>
            <p:cNvSpPr/>
            <p:nvPr/>
          </p:nvSpPr>
          <p:spPr>
            <a:xfrm rot="16200000">
              <a:off x="2329696" y="2351940"/>
              <a:ext cx="180733" cy="418397"/>
            </a:xfrm>
            <a:prstGeom prst="leftBrac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/>
            </a:p>
          </p:txBody>
        </p:sp>
        <p:sp>
          <p:nvSpPr>
            <p:cNvPr id="6" name="Left Brace 5">
              <a:extLst>
                <a:ext uri="{FF2B5EF4-FFF2-40B4-BE49-F238E27FC236}">
                  <a16:creationId xmlns:a16="http://schemas.microsoft.com/office/drawing/2014/main" id="{BFE733C0-5634-612C-BF9B-52204F5BF717}"/>
                </a:ext>
              </a:extLst>
            </p:cNvPr>
            <p:cNvSpPr/>
            <p:nvPr/>
          </p:nvSpPr>
          <p:spPr>
            <a:xfrm rot="16200000">
              <a:off x="3567772" y="1637811"/>
              <a:ext cx="180733" cy="1846654"/>
            </a:xfrm>
            <a:prstGeom prst="leftBrac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/>
            </a:p>
          </p:txBody>
        </p:sp>
        <p:sp>
          <p:nvSpPr>
            <p:cNvPr id="7" name="Left Brace 6">
              <a:extLst>
                <a:ext uri="{FF2B5EF4-FFF2-40B4-BE49-F238E27FC236}">
                  <a16:creationId xmlns:a16="http://schemas.microsoft.com/office/drawing/2014/main" id="{DEBD7EB5-6243-1F4B-7D92-9DB445539C95}"/>
                </a:ext>
              </a:extLst>
            </p:cNvPr>
            <p:cNvSpPr/>
            <p:nvPr/>
          </p:nvSpPr>
          <p:spPr>
            <a:xfrm rot="16200000">
              <a:off x="6658683" y="499105"/>
              <a:ext cx="180733" cy="4124067"/>
            </a:xfrm>
            <a:prstGeom prst="leftBrac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/>
            </a:p>
          </p:txBody>
        </p:sp>
        <p:sp>
          <p:nvSpPr>
            <p:cNvPr id="54282" name="TextBox 7">
              <a:extLst>
                <a:ext uri="{FF2B5EF4-FFF2-40B4-BE49-F238E27FC236}">
                  <a16:creationId xmlns:a16="http://schemas.microsoft.com/office/drawing/2014/main" id="{935A4CCD-804D-1F8F-869B-FAF5390E11B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29397" y="2895600"/>
              <a:ext cx="980910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GB" altLang="en-SE"/>
                <a:t>Program</a:t>
              </a:r>
            </a:p>
            <a:p>
              <a:pPr algn="ctr" eaLnBrk="1" hangingPunct="1"/>
              <a:r>
                <a:rPr lang="en-GB" altLang="en-SE"/>
                <a:t>name</a:t>
              </a:r>
            </a:p>
          </p:txBody>
        </p:sp>
        <p:sp>
          <p:nvSpPr>
            <p:cNvPr id="54283" name="TextBox 8">
              <a:extLst>
                <a:ext uri="{FF2B5EF4-FFF2-40B4-BE49-F238E27FC236}">
                  <a16:creationId xmlns:a16="http://schemas.microsoft.com/office/drawing/2014/main" id="{1C3783A6-2356-73A1-5299-069510F4BC4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55370" y="2895600"/>
              <a:ext cx="1005468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GB" altLang="en-SE"/>
                <a:t>Switches</a:t>
              </a:r>
            </a:p>
          </p:txBody>
        </p:sp>
        <p:sp>
          <p:nvSpPr>
            <p:cNvPr id="54284" name="TextBox 9">
              <a:extLst>
                <a:ext uri="{FF2B5EF4-FFF2-40B4-BE49-F238E27FC236}">
                  <a16:creationId xmlns:a16="http://schemas.microsoft.com/office/drawing/2014/main" id="{04872959-0508-4FF1-6D7F-E763B46E314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54519" y="2927866"/>
              <a:ext cx="1588898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GB" altLang="en-SE"/>
                <a:t>Data</a:t>
              </a:r>
            </a:p>
            <a:p>
              <a:pPr algn="ctr" eaLnBrk="1" hangingPunct="1"/>
              <a:r>
                <a:rPr lang="en-GB" altLang="en-SE"/>
                <a:t>(normally files)</a:t>
              </a:r>
            </a:p>
          </p:txBody>
        </p:sp>
      </p:grpSp>
      <p:sp>
        <p:nvSpPr>
          <p:cNvPr id="54276" name="TextBox 11">
            <a:extLst>
              <a:ext uri="{FF2B5EF4-FFF2-40B4-BE49-F238E27FC236}">
                <a16:creationId xmlns:a16="http://schemas.microsoft.com/office/drawing/2014/main" id="{BD5F5E4E-5CD3-9E6A-2499-42DA60E6D3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16050" y="5210175"/>
            <a:ext cx="954881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SE"/>
              <a:t>Each option or section is separated by spaces.  Options or files with spaces in must be put in quotes.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BF0E2D8-23C9-0E75-FC18-D23A9349FE3A}"/>
              </a:ext>
            </a:extLst>
          </p:cNvPr>
          <p:cNvSpPr/>
          <p:nvPr/>
        </p:nvSpPr>
        <p:spPr>
          <a:xfrm>
            <a:off x="4779963" y="2257425"/>
            <a:ext cx="6883400" cy="6207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28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D*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Title 1">
            <a:extLst>
              <a:ext uri="{FF2B5EF4-FFF2-40B4-BE49-F238E27FC236}">
                <a16:creationId xmlns:a16="http://schemas.microsoft.com/office/drawing/2014/main" id="{6C2C9A9F-AC8E-51AC-3635-CBE1E66854B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SE"/>
              <a:t>Manipulating files</a:t>
            </a:r>
          </a:p>
        </p:txBody>
      </p:sp>
      <p:sp>
        <p:nvSpPr>
          <p:cNvPr id="55299" name="Content Placeholder 2">
            <a:extLst>
              <a:ext uri="{FF2B5EF4-FFF2-40B4-BE49-F238E27FC236}">
                <a16:creationId xmlns:a16="http://schemas.microsoft.com/office/drawing/2014/main" id="{A9ED6D94-36F3-5EB9-F410-0DD68C80EADC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GB" altLang="en-SE"/>
              <a:t>You will spend a lot of time managing files on a Linux system.</a:t>
            </a:r>
          </a:p>
          <a:p>
            <a:endParaRPr lang="en-GB" altLang="en-SE"/>
          </a:p>
          <a:p>
            <a:pPr lvl="1"/>
            <a:r>
              <a:rPr lang="en-GB" altLang="en-SE"/>
              <a:t>Viewing files (normally text files)</a:t>
            </a:r>
          </a:p>
          <a:p>
            <a:pPr lvl="1"/>
            <a:r>
              <a:rPr lang="en-GB" altLang="en-SE"/>
              <a:t>Editing text files</a:t>
            </a:r>
          </a:p>
          <a:p>
            <a:pPr lvl="1"/>
            <a:r>
              <a:rPr lang="en-GB" altLang="en-SE"/>
              <a:t>Moving or renaming files</a:t>
            </a:r>
          </a:p>
          <a:p>
            <a:pPr lvl="1"/>
            <a:r>
              <a:rPr lang="en-GB" altLang="en-SE"/>
              <a:t>Copying files</a:t>
            </a:r>
          </a:p>
          <a:p>
            <a:pPr lvl="1"/>
            <a:r>
              <a:rPr lang="en-GB" altLang="en-SE"/>
              <a:t>Deleting files</a:t>
            </a:r>
          </a:p>
          <a:p>
            <a:pPr lvl="1"/>
            <a:r>
              <a:rPr lang="en-GB" altLang="en-SE"/>
              <a:t>Finding files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Title 1">
            <a:extLst>
              <a:ext uri="{FF2B5EF4-FFF2-40B4-BE49-F238E27FC236}">
                <a16:creationId xmlns:a16="http://schemas.microsoft.com/office/drawing/2014/main" id="{A2059085-FFD7-D20C-1B24-B270226AA80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SE"/>
              <a:t>Viewing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D0C202-B161-0F1A-A04F-652167D6EE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3038"/>
            <a:ext cx="10515600" cy="5257800"/>
          </a:xfrm>
        </p:spPr>
        <p:txBody>
          <a:bodyPr rtlCol="0">
            <a:normAutofit fontScale="92500" lnSpcReduction="2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GB" dirty="0"/>
              <a:t>Simplest solution</a:t>
            </a:r>
          </a:p>
          <a:p>
            <a:pPr lvl="1" fontAlgn="auto">
              <a:spcAft>
                <a:spcPts val="0"/>
              </a:spcAft>
              <a:defRPr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cat [file] </a:t>
            </a:r>
            <a:r>
              <a:rPr lang="en-GB" dirty="0"/>
              <a:t> Sends the entire contents of a file (or multiple files) to the screen.</a:t>
            </a:r>
          </a:p>
          <a:p>
            <a:pPr lvl="1" fontAlgn="auto">
              <a:spcAft>
                <a:spcPts val="0"/>
              </a:spcAft>
              <a:defRPr/>
            </a:pPr>
            <a:endParaRPr lang="en-GB" dirty="0"/>
          </a:p>
          <a:p>
            <a:pPr fontAlgn="auto">
              <a:spcAft>
                <a:spcPts val="0"/>
              </a:spcAft>
              <a:defRPr/>
            </a:pPr>
            <a:r>
              <a:rPr lang="en-GB" dirty="0"/>
              <a:t>Quick look</a:t>
            </a:r>
          </a:p>
          <a:p>
            <a:pPr lvl="1" fontAlgn="auto">
              <a:spcAft>
                <a:spcPts val="0"/>
              </a:spcAft>
              <a:defRPr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head</a:t>
            </a:r>
            <a:r>
              <a:rPr lang="en-GB" dirty="0"/>
              <a:t> or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tail</a:t>
            </a:r>
            <a:r>
              <a:rPr lang="en-GB" dirty="0"/>
              <a:t> will look at the start/end of a file</a:t>
            </a:r>
          </a:p>
          <a:p>
            <a:pPr lvl="2" fontAlgn="auto">
              <a:spcAft>
                <a:spcPts val="0"/>
              </a:spcAft>
              <a:defRPr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head -10 [file]</a:t>
            </a:r>
          </a:p>
          <a:p>
            <a:pPr lvl="2" fontAlgn="auto">
              <a:spcAft>
                <a:spcPts val="0"/>
              </a:spcAft>
              <a:defRPr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tail -20 [file]</a:t>
            </a:r>
          </a:p>
          <a:p>
            <a:pPr lvl="1" fontAlgn="auto">
              <a:spcAft>
                <a:spcPts val="0"/>
              </a:spcAft>
              <a:defRPr/>
            </a:pPr>
            <a:endParaRPr lang="en-GB" dirty="0"/>
          </a:p>
          <a:p>
            <a:pPr fontAlgn="auto">
              <a:spcAft>
                <a:spcPts val="0"/>
              </a:spcAft>
              <a:defRPr/>
            </a:pPr>
            <a:r>
              <a:rPr lang="en-GB" dirty="0"/>
              <a:t>More scalable solution</a:t>
            </a:r>
          </a:p>
          <a:p>
            <a:pPr lvl="1" fontAlgn="auto">
              <a:spcAft>
                <a:spcPts val="0"/>
              </a:spcAft>
              <a:defRPr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less</a:t>
            </a:r>
            <a:r>
              <a:rPr lang="en-GB" dirty="0"/>
              <a:t> is a 'pager' program, sends output to the screen one page at a time</a:t>
            </a:r>
          </a:p>
          <a:p>
            <a:pPr lvl="2" fontAlgn="auto">
              <a:spcAft>
                <a:spcPts val="0"/>
              </a:spcAft>
              <a:defRPr/>
            </a:pPr>
            <a:endParaRPr lang="en-GB" dirty="0"/>
          </a:p>
          <a:p>
            <a:pPr lvl="2" fontAlgn="auto">
              <a:spcAft>
                <a:spcPts val="0"/>
              </a:spcAft>
              <a:defRPr/>
            </a:pPr>
            <a:r>
              <a:rPr lang="en-GB" dirty="0"/>
              <a:t>Return / j  	= 	move down one line</a:t>
            </a:r>
          </a:p>
          <a:p>
            <a:pPr lvl="2" fontAlgn="auto">
              <a:spcAft>
                <a:spcPts val="0"/>
              </a:spcAft>
              <a:defRPr/>
            </a:pPr>
            <a:r>
              <a:rPr lang="en-GB" dirty="0"/>
              <a:t>k		= 	move up one line</a:t>
            </a:r>
          </a:p>
          <a:p>
            <a:pPr lvl="2" fontAlgn="auto">
              <a:spcAft>
                <a:spcPts val="0"/>
              </a:spcAft>
              <a:defRPr/>
            </a:pPr>
            <a:r>
              <a:rPr lang="en-GB" dirty="0"/>
              <a:t>Space	  	= 	move down one page</a:t>
            </a:r>
          </a:p>
          <a:p>
            <a:pPr lvl="2" fontAlgn="auto">
              <a:spcAft>
                <a:spcPts val="0"/>
              </a:spcAft>
              <a:defRPr/>
            </a:pPr>
            <a:r>
              <a:rPr lang="en-GB" dirty="0"/>
              <a:t>b            	= 	go back one page</a:t>
            </a:r>
          </a:p>
          <a:p>
            <a:pPr lvl="2" fontAlgn="auto">
              <a:spcAft>
                <a:spcPts val="0"/>
              </a:spcAft>
              <a:defRPr/>
            </a:pPr>
            <a:r>
              <a:rPr lang="en-GB" dirty="0"/>
              <a:t>/[term]	= 	search for [term] in the file</a:t>
            </a:r>
          </a:p>
          <a:p>
            <a:pPr lvl="2" fontAlgn="auto">
              <a:spcAft>
                <a:spcPts val="0"/>
              </a:spcAft>
              <a:defRPr/>
            </a:pPr>
            <a:r>
              <a:rPr lang="en-GB" dirty="0"/>
              <a:t>q            	= 	quit back to the command prompt</a:t>
            </a:r>
          </a:p>
          <a:p>
            <a:pPr lvl="2" fontAlgn="auto">
              <a:spcAft>
                <a:spcPts val="0"/>
              </a:spcAft>
              <a:defRPr/>
            </a:pPr>
            <a:endParaRPr lang="en-GB" dirty="0"/>
          </a:p>
        </p:txBody>
      </p:sp>
      <p:sp>
        <p:nvSpPr>
          <p:cNvPr id="56324" name="TextBox 3">
            <a:extLst>
              <a:ext uri="{FF2B5EF4-FFF2-40B4-BE49-F238E27FC236}">
                <a16:creationId xmlns:a16="http://schemas.microsoft.com/office/drawing/2014/main" id="{E9DBAD51-6042-84E0-B43E-0792CE0CDD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50300" y="4814888"/>
            <a:ext cx="26035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SE">
                <a:latin typeface="Courier New" panose="02070309020205020404" pitchFamily="49" charset="0"/>
                <a:cs typeface="Courier New" panose="02070309020205020404" pitchFamily="49" charset="0"/>
              </a:rPr>
              <a:t>less -S </a:t>
            </a:r>
            <a:r>
              <a:rPr lang="en-GB" altLang="en-SE"/>
              <a:t>(no wrapping)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Title 1">
            <a:extLst>
              <a:ext uri="{FF2B5EF4-FFF2-40B4-BE49-F238E27FC236}">
                <a16:creationId xmlns:a16="http://schemas.microsoft.com/office/drawing/2014/main" id="{3210C5C1-C8FC-9067-0883-E7C4C01FFE0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SE"/>
              <a:t>Editing files</a:t>
            </a:r>
          </a:p>
        </p:txBody>
      </p:sp>
      <p:sp>
        <p:nvSpPr>
          <p:cNvPr id="57347" name="Content Placeholder 2">
            <a:extLst>
              <a:ext uri="{FF2B5EF4-FFF2-40B4-BE49-F238E27FC236}">
                <a16:creationId xmlns:a16="http://schemas.microsoft.com/office/drawing/2014/main" id="{CFF0291F-150C-4C87-F262-B2731F72E8E1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GB" altLang="en-SE"/>
              <a:t>Lots of text editors exist, both graphical and command line</a:t>
            </a:r>
          </a:p>
          <a:p>
            <a:r>
              <a:rPr lang="en-GB" altLang="en-SE"/>
              <a:t>Many have special functionality for specific content (C, HTML etc)</a:t>
            </a:r>
          </a:p>
          <a:p>
            <a:r>
              <a:rPr lang="en-GB" altLang="en-SE">
                <a:latin typeface="Courier New" panose="02070309020205020404" pitchFamily="49" charset="0"/>
                <a:cs typeface="Courier New" panose="02070309020205020404" pitchFamily="49" charset="0"/>
              </a:rPr>
              <a:t>nano</a:t>
            </a:r>
            <a:r>
              <a:rPr lang="en-GB" altLang="en-SE"/>
              <a:t> is a simple command line editor which is always present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>
            <a:extLst>
              <a:ext uri="{FF2B5EF4-FFF2-40B4-BE49-F238E27FC236}">
                <a16:creationId xmlns:a16="http://schemas.microsoft.com/office/drawing/2014/main" id="{1A2EE96E-B4FF-2F70-05FB-22EB97EF89E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66700" y="339725"/>
            <a:ext cx="10515600" cy="1325563"/>
          </a:xfrm>
        </p:spPr>
        <p:txBody>
          <a:bodyPr/>
          <a:lstStyle/>
          <a:p>
            <a:r>
              <a:rPr lang="en-GB" altLang="en-SE"/>
              <a:t>Using nano to edit text files</a:t>
            </a:r>
          </a:p>
        </p:txBody>
      </p:sp>
      <p:sp>
        <p:nvSpPr>
          <p:cNvPr id="58371" name="Content Placeholder 2">
            <a:extLst>
              <a:ext uri="{FF2B5EF4-FFF2-40B4-BE49-F238E27FC236}">
                <a16:creationId xmlns:a16="http://schemas.microsoft.com/office/drawing/2014/main" id="{86A88A24-13F4-F4AE-6442-2D2FF884068F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GB" altLang="en-SE">
                <a:latin typeface="Courier New" panose="02070309020205020404" pitchFamily="49" charset="0"/>
                <a:cs typeface="Courier New" panose="02070309020205020404" pitchFamily="49" charset="0"/>
              </a:rPr>
              <a:t>nano [filename]</a:t>
            </a:r>
            <a:r>
              <a:rPr lang="en-GB" altLang="en-SE"/>
              <a:t> (edits if file exists, creates if it doesn't)</a:t>
            </a:r>
          </a:p>
        </p:txBody>
      </p:sp>
      <p:pic>
        <p:nvPicPr>
          <p:cNvPr id="58372" name="Picture 3">
            <a:extLst>
              <a:ext uri="{FF2B5EF4-FFF2-40B4-BE49-F238E27FC236}">
                <a16:creationId xmlns:a16="http://schemas.microsoft.com/office/drawing/2014/main" id="{ED64CCE8-28FF-6928-41D9-77D9433BA9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528888"/>
            <a:ext cx="9372600" cy="364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Title 1">
            <a:extLst>
              <a:ext uri="{FF2B5EF4-FFF2-40B4-BE49-F238E27FC236}">
                <a16:creationId xmlns:a16="http://schemas.microsoft.com/office/drawing/2014/main" id="{74A3BB97-785F-8E9E-4118-730EA16C346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SE"/>
              <a:t>Moving / Renaming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7E0697-E250-CEF9-212E-EBCD4FEEA4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9725"/>
            <a:ext cx="10515600" cy="5105400"/>
          </a:xfrm>
        </p:spPr>
        <p:txBody>
          <a:bodyPr rtlCol="0">
            <a:normAutofit fontScale="85000" lnSpcReduction="2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GB" dirty="0"/>
              <a:t>Uses the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mv</a:t>
            </a:r>
            <a:r>
              <a:rPr lang="en-GB" dirty="0"/>
              <a:t> command for both (renaming is just moving from one name to another)</a:t>
            </a:r>
          </a:p>
          <a:p>
            <a:pPr fontAlgn="auto">
              <a:spcAft>
                <a:spcPts val="0"/>
              </a:spcAft>
              <a:defRPr/>
            </a:pPr>
            <a:endParaRPr lang="en-GB" dirty="0"/>
          </a:p>
          <a:p>
            <a:pPr fontAlgn="auto">
              <a:spcAft>
                <a:spcPts val="0"/>
              </a:spcAft>
              <a:defRPr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mv [file or directory] [new name/location]</a:t>
            </a:r>
          </a:p>
          <a:p>
            <a:pPr fontAlgn="auto">
              <a:spcAft>
                <a:spcPts val="0"/>
              </a:spcAft>
              <a:defRPr/>
            </a:pP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fontAlgn="auto">
              <a:spcAft>
                <a:spcPts val="0"/>
              </a:spcAft>
              <a:defRPr/>
            </a:pPr>
            <a:r>
              <a:rPr lang="en-GB" dirty="0">
                <a:cs typeface="Courier New" panose="02070309020205020404" pitchFamily="49" charset="0"/>
              </a:rPr>
              <a:t>If new name is a directory then the file is moved there with its existing name</a:t>
            </a:r>
          </a:p>
          <a:p>
            <a:pPr fontAlgn="auto">
              <a:spcAft>
                <a:spcPts val="0"/>
              </a:spcAft>
              <a:defRPr/>
            </a:pPr>
            <a:endParaRPr lang="en-GB" dirty="0">
              <a:cs typeface="Courier New" panose="02070309020205020404" pitchFamily="49" charset="0"/>
            </a:endParaRPr>
          </a:p>
          <a:p>
            <a:pPr fontAlgn="auto">
              <a:spcAft>
                <a:spcPts val="0"/>
              </a:spcAft>
              <a:defRPr/>
            </a:pPr>
            <a:r>
              <a:rPr lang="en-GB" dirty="0">
                <a:cs typeface="Courier New" panose="02070309020205020404" pitchFamily="49" charset="0"/>
              </a:rPr>
              <a:t>Moving a directory moves all of its contents as well</a:t>
            </a:r>
          </a:p>
          <a:p>
            <a:pPr fontAlgn="auto">
              <a:spcAft>
                <a:spcPts val="0"/>
              </a:spcAft>
              <a:defRPr/>
            </a:pP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fontAlgn="auto">
              <a:spcAft>
                <a:spcPts val="0"/>
              </a:spcAft>
              <a:defRPr/>
            </a:pPr>
            <a:r>
              <a:rPr lang="en-GB" dirty="0">
                <a:cs typeface="Courier New" panose="02070309020205020404" pitchFamily="49" charset="0"/>
              </a:rPr>
              <a:t>Examples</a:t>
            </a:r>
          </a:p>
          <a:p>
            <a:pPr lvl="1" fontAlgn="auto">
              <a:spcAft>
                <a:spcPts val="0"/>
              </a:spcAft>
              <a:defRPr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mv old.txt new.txt</a:t>
            </a:r>
          </a:p>
          <a:p>
            <a:pPr lvl="1" fontAlgn="auto">
              <a:spcAft>
                <a:spcPts val="0"/>
              </a:spcAft>
              <a:defRPr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mv old.txt ../Saved/</a:t>
            </a:r>
          </a:p>
          <a:p>
            <a:pPr lvl="1" fontAlgn="auto">
              <a:spcAft>
                <a:spcPts val="0"/>
              </a:spcAft>
              <a:defRPr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mv old.txt ../Saved/new.txt</a:t>
            </a:r>
          </a:p>
          <a:p>
            <a:pPr lvl="1" fontAlgn="auto">
              <a:spcAft>
                <a:spcPts val="0"/>
              </a:spcAft>
              <a:defRPr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mv ../Saved/old.txt .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Title 1">
            <a:extLst>
              <a:ext uri="{FF2B5EF4-FFF2-40B4-BE49-F238E27FC236}">
                <a16:creationId xmlns:a16="http://schemas.microsoft.com/office/drawing/2014/main" id="{340A76C3-23B9-304D-DABD-8AB14FD54D4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SE"/>
              <a:t>Copying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E50905-AF1F-A998-CDF9-BE12B7519A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75200"/>
          </a:xfrm>
        </p:spPr>
        <p:txBody>
          <a:bodyPr rtlCol="0">
            <a:normAutofit fontScale="92500" lnSpcReduction="1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GB" dirty="0"/>
              <a:t>Uses the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cp</a:t>
            </a:r>
            <a:r>
              <a:rPr lang="en-GB" dirty="0"/>
              <a:t> command</a:t>
            </a:r>
          </a:p>
          <a:p>
            <a:pPr fontAlgn="auto">
              <a:spcAft>
                <a:spcPts val="0"/>
              </a:spcAft>
              <a:defRPr/>
            </a:pP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cp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[file] [new file]</a:t>
            </a:r>
          </a:p>
          <a:p>
            <a:pPr fontAlgn="auto">
              <a:spcAft>
                <a:spcPts val="0"/>
              </a:spcAft>
              <a:defRPr/>
            </a:pPr>
            <a:r>
              <a:rPr lang="en-GB" dirty="0">
                <a:cs typeface="Courier New" panose="02070309020205020404" pitchFamily="49" charset="0"/>
              </a:rPr>
              <a:t>Operates on a single file</a:t>
            </a:r>
          </a:p>
          <a:p>
            <a:pPr fontAlgn="auto">
              <a:spcAft>
                <a:spcPts val="0"/>
              </a:spcAft>
              <a:defRPr/>
            </a:pPr>
            <a:r>
              <a:rPr lang="en-GB" dirty="0">
                <a:cs typeface="Courier New" panose="02070309020205020404" pitchFamily="49" charset="0"/>
              </a:rPr>
              <a:t>Can copy directories using recursive copy (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cp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-r</a:t>
            </a:r>
            <a:r>
              <a:rPr lang="en-GB" dirty="0">
                <a:cs typeface="Courier New" panose="02070309020205020404" pitchFamily="49" charset="0"/>
              </a:rPr>
              <a:t>)</a:t>
            </a:r>
          </a:p>
          <a:p>
            <a:pPr fontAlgn="auto">
              <a:spcAft>
                <a:spcPts val="0"/>
              </a:spcAft>
              <a:defRPr/>
            </a:pPr>
            <a:endParaRPr lang="en-GB" dirty="0">
              <a:cs typeface="Courier New" panose="02070309020205020404" pitchFamily="49" charset="0"/>
            </a:endParaRPr>
          </a:p>
          <a:p>
            <a:pPr fontAlgn="auto">
              <a:spcAft>
                <a:spcPts val="0"/>
              </a:spcAft>
              <a:defRPr/>
            </a:pPr>
            <a:r>
              <a:rPr lang="en-GB" dirty="0">
                <a:cs typeface="Courier New" panose="02070309020205020404" pitchFamily="49" charset="0"/>
              </a:rPr>
              <a:t>Examples</a:t>
            </a:r>
          </a:p>
          <a:p>
            <a:pPr lvl="1" fontAlgn="auto">
              <a:spcAft>
                <a:spcPts val="0"/>
              </a:spcAft>
              <a:defRPr/>
            </a:pP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cp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old.txt new.txt</a:t>
            </a:r>
          </a:p>
          <a:p>
            <a:pPr lvl="1" fontAlgn="auto">
              <a:spcAft>
                <a:spcPts val="0"/>
              </a:spcAft>
              <a:defRPr/>
            </a:pP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cp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old.txt ../Saved/</a:t>
            </a:r>
          </a:p>
          <a:p>
            <a:pPr lvl="1" fontAlgn="auto">
              <a:spcAft>
                <a:spcPts val="0"/>
              </a:spcAft>
              <a:defRPr/>
            </a:pP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cp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old.txt ../Saved/new.txt</a:t>
            </a:r>
          </a:p>
          <a:p>
            <a:pPr lvl="1" fontAlgn="auto">
              <a:spcAft>
                <a:spcPts val="0"/>
              </a:spcAft>
              <a:defRPr/>
            </a:pP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cp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../Saved/old.txt .</a:t>
            </a:r>
          </a:p>
          <a:p>
            <a:pPr lvl="1" fontAlgn="auto">
              <a:spcAft>
                <a:spcPts val="0"/>
              </a:spcAft>
              <a:defRPr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cp -r ../Saved ./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NewDir</a:t>
            </a: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 fontAlgn="auto">
              <a:spcAft>
                <a:spcPts val="0"/>
              </a:spcAft>
              <a:defRPr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cp -r ../Saved ./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ExistingDir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/ </a:t>
            </a:r>
            <a:r>
              <a:rPr lang="en-GB" dirty="0">
                <a:cs typeface="Courier New" panose="02070309020205020404" pitchFamily="49" charset="0"/>
              </a:rPr>
              <a:t>(only if </a:t>
            </a:r>
            <a:r>
              <a:rPr lang="en-GB" dirty="0" err="1">
                <a:cs typeface="Courier New" panose="02070309020205020404" pitchFamily="49" charset="0"/>
              </a:rPr>
              <a:t>ExistingDir</a:t>
            </a:r>
            <a:r>
              <a:rPr lang="en-GB" dirty="0">
                <a:cs typeface="Courier New" panose="02070309020205020404" pitchFamily="49" charset="0"/>
              </a:rPr>
              <a:t> exists)</a:t>
            </a:r>
          </a:p>
          <a:p>
            <a:pPr lvl="1" fontAlgn="auto">
              <a:spcAft>
                <a:spcPts val="0"/>
              </a:spcAft>
              <a:defRPr/>
            </a:pPr>
            <a:endParaRPr lang="en-GB" dirty="0">
              <a:cs typeface="Courier New" panose="02070309020205020404" pitchFamily="49" charset="0"/>
            </a:endParaRPr>
          </a:p>
          <a:p>
            <a:pPr lvl="1" fontAlgn="auto">
              <a:spcAft>
                <a:spcPts val="0"/>
              </a:spcAft>
              <a:defRPr/>
            </a:pPr>
            <a:endParaRPr lang="en-GB" dirty="0">
              <a:cs typeface="Courier New" panose="02070309020205020404" pitchFamily="49" charset="0"/>
            </a:endParaRPr>
          </a:p>
          <a:p>
            <a:pPr fontAlgn="auto">
              <a:spcAft>
                <a:spcPts val="0"/>
              </a:spcAft>
              <a:defRPr/>
            </a:pPr>
            <a:endParaRPr lang="en-GB"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Title 1">
            <a:extLst>
              <a:ext uri="{FF2B5EF4-FFF2-40B4-BE49-F238E27FC236}">
                <a16:creationId xmlns:a16="http://schemas.microsoft.com/office/drawing/2014/main" id="{BEFE7666-A33A-72F3-9E4F-C633BEBB5E3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SE"/>
              <a:t>Linking rather than copying</a:t>
            </a:r>
          </a:p>
        </p:txBody>
      </p:sp>
      <p:sp>
        <p:nvSpPr>
          <p:cNvPr id="61443" name="Content Placeholder 2">
            <a:extLst>
              <a:ext uri="{FF2B5EF4-FFF2-40B4-BE49-F238E27FC236}">
                <a16:creationId xmlns:a16="http://schemas.microsoft.com/office/drawing/2014/main" id="{9999F17E-4598-FC41-7F42-EA972A6540C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38200" y="1690688"/>
            <a:ext cx="10515600" cy="5014912"/>
          </a:xfrm>
        </p:spPr>
        <p:txBody>
          <a:bodyPr/>
          <a:lstStyle/>
          <a:p>
            <a:r>
              <a:rPr lang="en-GB" altLang="en-SE"/>
              <a:t>Copy duplicates the data in a file</a:t>
            </a:r>
          </a:p>
          <a:p>
            <a:pPr lvl="1"/>
            <a:r>
              <a:rPr lang="en-GB" altLang="en-SE"/>
              <a:t>Can be a problem with big data files</a:t>
            </a:r>
          </a:p>
          <a:p>
            <a:pPr lvl="1"/>
            <a:endParaRPr lang="en-GB" altLang="en-SE"/>
          </a:p>
          <a:p>
            <a:r>
              <a:rPr lang="en-GB" altLang="en-SE"/>
              <a:t>Links are a way to do 'virtual' copies. You can make the same file appear in more than one place.</a:t>
            </a:r>
          </a:p>
          <a:p>
            <a:endParaRPr lang="en-GB" altLang="en-SE"/>
          </a:p>
          <a:p>
            <a:r>
              <a:rPr lang="en-GB" altLang="en-SE"/>
              <a:t>Two types of link, hard links and soft (or symbolic) links</a:t>
            </a:r>
          </a:p>
          <a:p>
            <a:r>
              <a:rPr lang="en-GB" altLang="en-SE"/>
              <a:t>We will always use soft links as they're more flexible.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Title 1">
            <a:extLst>
              <a:ext uri="{FF2B5EF4-FFF2-40B4-BE49-F238E27FC236}">
                <a16:creationId xmlns:a16="http://schemas.microsoft.com/office/drawing/2014/main" id="{46E747CE-05EF-1CAC-FDDA-0BB88850BD9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SE"/>
              <a:t>Creating symbolic links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727F69-B06B-9B0F-8141-D08FB903AF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70425"/>
          </a:xfrm>
        </p:spPr>
        <p:txBody>
          <a:bodyPr rtlCol="0">
            <a:normAutofit fontScale="62500" lnSpcReduction="2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GB" dirty="0"/>
              <a:t>Use the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ln</a:t>
            </a:r>
            <a:r>
              <a:rPr lang="en-GB" dirty="0"/>
              <a:t> command with the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-s</a:t>
            </a:r>
            <a:r>
              <a:rPr lang="en-GB" dirty="0"/>
              <a:t> modifier</a:t>
            </a:r>
          </a:p>
          <a:p>
            <a:pPr fontAlgn="auto">
              <a:spcAft>
                <a:spcPts val="0"/>
              </a:spcAft>
              <a:defRPr/>
            </a:pPr>
            <a:r>
              <a:rPr lang="en-GB" dirty="0"/>
              <a:t>Usage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ln -s [from] [to]</a:t>
            </a:r>
          </a:p>
          <a:p>
            <a:pPr fontAlgn="auto">
              <a:spcAft>
                <a:spcPts val="0"/>
              </a:spcAft>
              <a:defRPr/>
            </a:pPr>
            <a:r>
              <a:rPr lang="en-GB" dirty="0">
                <a:cs typeface="Courier New" panose="02070309020205020404" pitchFamily="49" charset="0"/>
              </a:rPr>
              <a:t>Exactly the same structure as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mv</a:t>
            </a:r>
          </a:p>
          <a:p>
            <a:pPr fontAlgn="auto">
              <a:spcAft>
                <a:spcPts val="0"/>
              </a:spcAft>
              <a:defRPr/>
            </a:pP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fontAlgn="auto">
              <a:spcAft>
                <a:spcPts val="0"/>
              </a:spcAft>
              <a:defRPr/>
            </a:pPr>
            <a:r>
              <a:rPr lang="en-GB" dirty="0">
                <a:cs typeface="Courier New" panose="02070309020205020404" pitchFamily="49" charset="0"/>
              </a:rPr>
              <a:t>When you list a link you can see where it points, but you can use it like a file</a:t>
            </a:r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$ cat test.txt</a:t>
            </a:r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This is a test file</a:t>
            </a:r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ln -s test.txt test2.txt</a:t>
            </a:r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$ ls -l test2.txt</a:t>
            </a:r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lrwxrwxrwx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1 babraham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babraham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8 Sep 11 16:27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test2.txt -&gt; test.txt</a:t>
            </a:r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$ cat test2.txt</a:t>
            </a:r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This is a test file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>
            <a:extLst>
              <a:ext uri="{FF2B5EF4-FFF2-40B4-BE49-F238E27FC236}">
                <a16:creationId xmlns:a16="http://schemas.microsoft.com/office/drawing/2014/main" id="{4E7FA134-53ED-8DD1-B91C-09391D47E7B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SE"/>
              <a:t>Most Popular Distributions</a:t>
            </a:r>
          </a:p>
        </p:txBody>
      </p:sp>
      <p:sp>
        <p:nvSpPr>
          <p:cNvPr id="17411" name="Content Placeholder 5">
            <a:extLst>
              <a:ext uri="{FF2B5EF4-FFF2-40B4-BE49-F238E27FC236}">
                <a16:creationId xmlns:a16="http://schemas.microsoft.com/office/drawing/2014/main" id="{7FDADC86-63BE-CC10-25B2-BF6955C55739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38200" y="1825625"/>
            <a:ext cx="10515600" cy="4767263"/>
          </a:xfrm>
        </p:spPr>
        <p:txBody>
          <a:bodyPr/>
          <a:lstStyle/>
          <a:p>
            <a:r>
              <a:rPr lang="en-GB" altLang="en-SE"/>
              <a:t>Ubuntu</a:t>
            </a:r>
          </a:p>
          <a:p>
            <a:pPr lvl="1"/>
            <a:r>
              <a:rPr lang="en-GB" altLang="en-SE"/>
              <a:t>Originally aimed at desktop users</a:t>
            </a:r>
          </a:p>
          <a:p>
            <a:pPr lvl="1"/>
            <a:r>
              <a:rPr lang="en-GB" altLang="en-SE"/>
              <a:t>Friendly and well supported</a:t>
            </a:r>
          </a:p>
          <a:p>
            <a:pPr lvl="1"/>
            <a:r>
              <a:rPr lang="en-GB" altLang="en-SE"/>
              <a:t>Regular updates (some with long term support)</a:t>
            </a:r>
          </a:p>
          <a:p>
            <a:pPr lvl="1"/>
            <a:r>
              <a:rPr lang="en-GB" altLang="en-SE"/>
              <a:t>Based on Debian</a:t>
            </a:r>
          </a:p>
          <a:p>
            <a:pPr lvl="1"/>
            <a:endParaRPr lang="en-GB" altLang="en-SE"/>
          </a:p>
          <a:p>
            <a:r>
              <a:rPr lang="en-GB" altLang="en-SE"/>
              <a:t>CentOS / Alma / Rocky</a:t>
            </a:r>
          </a:p>
          <a:p>
            <a:pPr lvl="1"/>
            <a:r>
              <a:rPr lang="en-GB" altLang="en-SE"/>
              <a:t>Free versions of the RedHat commercial distro</a:t>
            </a:r>
          </a:p>
          <a:p>
            <a:pPr lvl="1"/>
            <a:r>
              <a:rPr lang="en-GB" altLang="en-SE"/>
              <a:t>Mostly aimed at servers</a:t>
            </a:r>
          </a:p>
          <a:p>
            <a:pPr lvl="1"/>
            <a:r>
              <a:rPr lang="en-GB" altLang="en-SE"/>
              <a:t>Stable software and long term support</a:t>
            </a:r>
          </a:p>
          <a:p>
            <a:pPr lvl="1"/>
            <a:r>
              <a:rPr lang="en-GB" altLang="en-SE"/>
              <a:t>Used in many large environments</a:t>
            </a:r>
          </a:p>
        </p:txBody>
      </p:sp>
      <p:pic>
        <p:nvPicPr>
          <p:cNvPr id="17412" name="Picture 3">
            <a:extLst>
              <a:ext uri="{FF2B5EF4-FFF2-40B4-BE49-F238E27FC236}">
                <a16:creationId xmlns:a16="http://schemas.microsoft.com/office/drawing/2014/main" id="{D07DA9EE-CB09-DD45-26F5-39CC5747F9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7188" y="1825625"/>
            <a:ext cx="3635375" cy="820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3" name="Picture 4">
            <a:extLst>
              <a:ext uri="{FF2B5EF4-FFF2-40B4-BE49-F238E27FC236}">
                <a16:creationId xmlns:a16="http://schemas.microsoft.com/office/drawing/2014/main" id="{673795B8-8C15-654D-1C51-745099F7A1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0963" y="3773488"/>
            <a:ext cx="4187825" cy="1412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4" name="Picture 6">
            <a:extLst>
              <a:ext uri="{FF2B5EF4-FFF2-40B4-BE49-F238E27FC236}">
                <a16:creationId xmlns:a16="http://schemas.microsoft.com/office/drawing/2014/main" id="{2DCABD8E-7DF6-A6F9-51B0-2F6BB355C1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48" t="32088" r="19070" b="34750"/>
          <a:stretch>
            <a:fillRect/>
          </a:stretch>
        </p:blipFill>
        <p:spPr bwMode="auto">
          <a:xfrm>
            <a:off x="7823200" y="5156200"/>
            <a:ext cx="4065588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5" name="Picture 7">
            <a:extLst>
              <a:ext uri="{FF2B5EF4-FFF2-40B4-BE49-F238E27FC236}">
                <a16:creationId xmlns:a16="http://schemas.microsoft.com/office/drawing/2014/main" id="{8CE26631-C049-809D-D27B-55EB58BB61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3200" y="6045200"/>
            <a:ext cx="4065588" cy="788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Title 1">
            <a:extLst>
              <a:ext uri="{FF2B5EF4-FFF2-40B4-BE49-F238E27FC236}">
                <a16:creationId xmlns:a16="http://schemas.microsoft.com/office/drawing/2014/main" id="{760EE4F8-3796-F8C3-6330-08C4123F956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SE"/>
              <a:t>Deleting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BD3862-476C-6895-65DC-2F4F8A7435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44225" cy="4351338"/>
          </a:xfrm>
        </p:spPr>
        <p:txBody>
          <a:bodyPr rtlCol="0">
            <a:normAutofit fontScale="92500" lnSpcReduction="2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GB" dirty="0"/>
              <a:t>Linux has no undo.</a:t>
            </a:r>
          </a:p>
          <a:p>
            <a:pPr fontAlgn="auto">
              <a:spcAft>
                <a:spcPts val="0"/>
              </a:spcAft>
              <a:defRPr/>
            </a:pPr>
            <a:r>
              <a:rPr lang="en-GB" dirty="0"/>
              <a:t>Deleting files has no recycle bin.</a:t>
            </a:r>
          </a:p>
          <a:p>
            <a:pPr fontAlgn="auto">
              <a:spcAft>
                <a:spcPts val="0"/>
              </a:spcAft>
              <a:defRPr/>
            </a:pPr>
            <a:r>
              <a:rPr lang="en-GB" dirty="0"/>
              <a:t>Linux will not ask you "are you sure"</a:t>
            </a:r>
          </a:p>
          <a:p>
            <a:pPr fontAlgn="auto">
              <a:spcAft>
                <a:spcPts val="0"/>
              </a:spcAft>
              <a:defRPr/>
            </a:pPr>
            <a:endParaRPr lang="en-GB" dirty="0"/>
          </a:p>
          <a:p>
            <a:pPr fontAlgn="auto">
              <a:spcAft>
                <a:spcPts val="0"/>
              </a:spcAft>
              <a:defRPr/>
            </a:pPr>
            <a:r>
              <a:rPr lang="en-GB" dirty="0"/>
              <a:t>Files can be deleted with the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rm</a:t>
            </a:r>
            <a:r>
              <a:rPr lang="en-GB" dirty="0"/>
              <a:t> command</a:t>
            </a:r>
          </a:p>
          <a:p>
            <a:pPr fontAlgn="auto">
              <a:spcAft>
                <a:spcPts val="0"/>
              </a:spcAft>
              <a:defRPr/>
            </a:pPr>
            <a:r>
              <a:rPr lang="en-GB" dirty="0"/>
              <a:t>Directories (and all of their contents) can be deleted with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rm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-r</a:t>
            </a:r>
            <a:r>
              <a:rPr lang="en-GB" dirty="0"/>
              <a:t> </a:t>
            </a:r>
          </a:p>
          <a:p>
            <a:pPr fontAlgn="auto">
              <a:spcAft>
                <a:spcPts val="0"/>
              </a:spcAft>
              <a:defRPr/>
            </a:pPr>
            <a:endParaRPr lang="en-GB" dirty="0"/>
          </a:p>
          <a:p>
            <a:pPr fontAlgn="auto">
              <a:spcAft>
                <a:spcPts val="0"/>
              </a:spcAft>
              <a:defRPr/>
            </a:pPr>
            <a:r>
              <a:rPr lang="en-GB" dirty="0"/>
              <a:t>Examples</a:t>
            </a:r>
          </a:p>
          <a:p>
            <a:pPr lvl="1" fontAlgn="auto">
              <a:spcAft>
                <a:spcPts val="0"/>
              </a:spcAft>
              <a:defRPr/>
            </a:pP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rm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test_file.txt test_file2.txt</a:t>
            </a:r>
          </a:p>
          <a:p>
            <a:pPr lvl="1" fontAlgn="auto">
              <a:spcAft>
                <a:spcPts val="0"/>
              </a:spcAft>
              <a:defRPr/>
            </a:pP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rm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*.txt </a:t>
            </a:r>
            <a:r>
              <a:rPr lang="en-GB" dirty="0"/>
              <a:t>(be VERY careful using wildcards. Always run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ls</a:t>
            </a:r>
            <a:r>
              <a:rPr lang="en-GB" dirty="0"/>
              <a:t> first to see what will go)</a:t>
            </a:r>
          </a:p>
          <a:p>
            <a:pPr lvl="1" fontAlgn="auto">
              <a:spcAft>
                <a:spcPts val="0"/>
              </a:spcAft>
              <a:defRPr/>
            </a:pP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rm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-r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Old_directory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Title 3">
            <a:extLst>
              <a:ext uri="{FF2B5EF4-FFF2-40B4-BE49-F238E27FC236}">
                <a16:creationId xmlns:a16="http://schemas.microsoft.com/office/drawing/2014/main" id="{BCD2C000-05AC-6799-33C9-B82D0E5D1B8D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2428875" y="1531938"/>
            <a:ext cx="7096125" cy="2387600"/>
          </a:xfrm>
        </p:spPr>
        <p:txBody>
          <a:bodyPr/>
          <a:lstStyle/>
          <a:p>
            <a:r>
              <a:rPr lang="en-GB" altLang="en-SE"/>
              <a:t>Exercise 3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Title 1">
            <a:extLst>
              <a:ext uri="{FF2B5EF4-FFF2-40B4-BE49-F238E27FC236}">
                <a16:creationId xmlns:a16="http://schemas.microsoft.com/office/drawing/2014/main" id="{F0975699-F17F-F6F1-8883-6D563853A021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GB" altLang="en-SE"/>
              <a:t>More advanced BASH </a:t>
            </a:r>
            <a:br>
              <a:rPr lang="en-GB" altLang="en-SE"/>
            </a:br>
            <a:r>
              <a:rPr lang="en-GB" altLang="en-SE"/>
              <a:t>usage</a:t>
            </a:r>
          </a:p>
        </p:txBody>
      </p:sp>
      <p:pic>
        <p:nvPicPr>
          <p:cNvPr id="65540" name="Picture 4">
            <a:extLst>
              <a:ext uri="{FF2B5EF4-FFF2-40B4-BE49-F238E27FC236}">
                <a16:creationId xmlns:a16="http://schemas.microsoft.com/office/drawing/2014/main" id="{A717395F-C14A-EBE4-252C-502C44602B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7538" y="3602038"/>
            <a:ext cx="2636837" cy="310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Title 1">
            <a:extLst>
              <a:ext uri="{FF2B5EF4-FFF2-40B4-BE49-F238E27FC236}">
                <a16:creationId xmlns:a16="http://schemas.microsoft.com/office/drawing/2014/main" id="{8CAA236E-1707-3AEB-0FF5-567231722E7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SE"/>
              <a:t>What we know already</a:t>
            </a:r>
          </a:p>
        </p:txBody>
      </p:sp>
      <p:sp>
        <p:nvSpPr>
          <p:cNvPr id="66563" name="Content Placeholder 2">
            <a:extLst>
              <a:ext uri="{FF2B5EF4-FFF2-40B4-BE49-F238E27FC236}">
                <a16:creationId xmlns:a16="http://schemas.microsoft.com/office/drawing/2014/main" id="{98F0E5FF-2E02-3461-085E-344A80A85740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GB" altLang="en-SE"/>
              <a:t>How to run programs</a:t>
            </a:r>
          </a:p>
          <a:p>
            <a:endParaRPr lang="en-GB" altLang="en-SE"/>
          </a:p>
          <a:p>
            <a:r>
              <a:rPr lang="en-GB" altLang="en-SE"/>
              <a:t>How to modify the options for a program using switches</a:t>
            </a:r>
          </a:p>
          <a:p>
            <a:endParaRPr lang="en-GB" altLang="en-SE"/>
          </a:p>
          <a:p>
            <a:r>
              <a:rPr lang="en-GB" altLang="en-SE"/>
              <a:t>How to supply data to programs using file paths and wildcards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Title 1">
            <a:extLst>
              <a:ext uri="{FF2B5EF4-FFF2-40B4-BE49-F238E27FC236}">
                <a16:creationId xmlns:a16="http://schemas.microsoft.com/office/drawing/2014/main" id="{12C54E36-2065-C5E6-ADCC-445251BE2CF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SE"/>
              <a:t>What else can we do</a:t>
            </a:r>
          </a:p>
        </p:txBody>
      </p:sp>
      <p:sp>
        <p:nvSpPr>
          <p:cNvPr id="67587" name="Content Placeholder 2">
            <a:extLst>
              <a:ext uri="{FF2B5EF4-FFF2-40B4-BE49-F238E27FC236}">
                <a16:creationId xmlns:a16="http://schemas.microsoft.com/office/drawing/2014/main" id="{84DD692E-9FC8-480F-7461-196C4834903E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GB" altLang="en-SE"/>
              <a:t>Record the output of programs</a:t>
            </a:r>
          </a:p>
          <a:p>
            <a:r>
              <a:rPr lang="en-GB" altLang="en-SE"/>
              <a:t>Check for errors in programs which are running</a:t>
            </a:r>
          </a:p>
          <a:p>
            <a:r>
              <a:rPr lang="en-GB" altLang="en-SE"/>
              <a:t>Link programs together into small pipelines</a:t>
            </a:r>
          </a:p>
          <a:p>
            <a:r>
              <a:rPr lang="en-GB" altLang="en-SE"/>
              <a:t>Automate the running of programs over batches of files</a:t>
            </a:r>
          </a:p>
          <a:p>
            <a:endParaRPr lang="en-GB" altLang="en-SE"/>
          </a:p>
          <a:p>
            <a:r>
              <a:rPr lang="en-GB" altLang="en-SE"/>
              <a:t>All of these are possible with some simple BASH scripting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Title 1">
            <a:extLst>
              <a:ext uri="{FF2B5EF4-FFF2-40B4-BE49-F238E27FC236}">
                <a16:creationId xmlns:a16="http://schemas.microsoft.com/office/drawing/2014/main" id="{7C8B344A-FC8F-CBE9-DC89-AAD34E52E37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SE"/>
              <a:t>Recording the output of programs</a:t>
            </a:r>
          </a:p>
        </p:txBody>
      </p:sp>
      <p:sp>
        <p:nvSpPr>
          <p:cNvPr id="68611" name="Content Placeholder 2">
            <a:extLst>
              <a:ext uri="{FF2B5EF4-FFF2-40B4-BE49-F238E27FC236}">
                <a16:creationId xmlns:a16="http://schemas.microsoft.com/office/drawing/2014/main" id="{B103D183-A5F4-F27C-3F2C-5C8D574B438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38200" y="1825625"/>
            <a:ext cx="10799763" cy="4351338"/>
          </a:xfrm>
        </p:spPr>
        <p:txBody>
          <a:bodyPr/>
          <a:lstStyle/>
          <a:p>
            <a:r>
              <a:rPr lang="en-GB" altLang="en-SE" dirty="0"/>
              <a:t>One of the aspects of POSIX is a standard system for sending data to and from programs.</a:t>
            </a:r>
          </a:p>
          <a:p>
            <a:r>
              <a:rPr lang="en-GB" altLang="en-SE" dirty="0"/>
              <a:t>Three data streams exist for all Linux programs (though they don't have to use them all)</a:t>
            </a:r>
          </a:p>
          <a:p>
            <a:pPr lvl="1"/>
            <a:r>
              <a:rPr lang="en-GB" altLang="en-SE" dirty="0"/>
              <a:t>STDIN 	(Standard Input - a way to send data into the program)</a:t>
            </a:r>
          </a:p>
          <a:p>
            <a:pPr lvl="1"/>
            <a:r>
              <a:rPr lang="en-GB" altLang="en-SE" dirty="0"/>
              <a:t>STDOUT	(Standard Output - a way to send expected data out of the program)</a:t>
            </a:r>
          </a:p>
          <a:p>
            <a:pPr lvl="1"/>
            <a:r>
              <a:rPr lang="en-GB" altLang="en-SE" dirty="0"/>
              <a:t>STDERR	(Standard Error - a way to send errors or warnings out of the program)</a:t>
            </a:r>
          </a:p>
          <a:p>
            <a:endParaRPr lang="en-GB" altLang="en-SE" dirty="0"/>
          </a:p>
          <a:p>
            <a:r>
              <a:rPr lang="en-GB" altLang="en-SE" dirty="0"/>
              <a:t>By default STDOUT and STDERR are connected to your shell, so when you see text coming from a program, it's coming from these streams.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Title 1">
            <a:extLst>
              <a:ext uri="{FF2B5EF4-FFF2-40B4-BE49-F238E27FC236}">
                <a16:creationId xmlns:a16="http://schemas.microsoft.com/office/drawing/2014/main" id="{67E36AB7-D0B5-58B8-1DB3-AA9D3BD64B5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SE"/>
              <a:t>Recording the output of programs</a:t>
            </a:r>
          </a:p>
        </p:txBody>
      </p:sp>
      <p:sp>
        <p:nvSpPr>
          <p:cNvPr id="69635" name="Content Placeholder 12">
            <a:extLst>
              <a:ext uri="{FF2B5EF4-FFF2-40B4-BE49-F238E27FC236}">
                <a16:creationId xmlns:a16="http://schemas.microsoft.com/office/drawing/2014/main" id="{06AF1D33-0D01-56ED-4B13-F56EAC24EE45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38200" y="4897438"/>
            <a:ext cx="10515600" cy="1593850"/>
          </a:xfrm>
        </p:spPr>
        <p:txBody>
          <a:bodyPr/>
          <a:lstStyle/>
          <a:p>
            <a:r>
              <a:rPr lang="en-GB" altLang="en-SE"/>
              <a:t>Rather than leaving these streams connected to the screen, you can link them to either files, or other programs to either create logs, or to build small pipelines</a:t>
            </a:r>
          </a:p>
        </p:txBody>
      </p:sp>
      <p:grpSp>
        <p:nvGrpSpPr>
          <p:cNvPr id="69636" name="Group 13">
            <a:extLst>
              <a:ext uri="{FF2B5EF4-FFF2-40B4-BE49-F238E27FC236}">
                <a16:creationId xmlns:a16="http://schemas.microsoft.com/office/drawing/2014/main" id="{A8C4F232-07C4-9DFA-19A0-CF16CFB708CD}"/>
              </a:ext>
            </a:extLst>
          </p:cNvPr>
          <p:cNvGrpSpPr>
            <a:grpSpLocks/>
          </p:cNvGrpSpPr>
          <p:nvPr/>
        </p:nvGrpSpPr>
        <p:grpSpPr bwMode="auto">
          <a:xfrm>
            <a:off x="760413" y="2089150"/>
            <a:ext cx="9605962" cy="1651000"/>
            <a:chOff x="760822" y="2610850"/>
            <a:chExt cx="9605222" cy="1650430"/>
          </a:xfrm>
        </p:grpSpPr>
        <p:sp>
          <p:nvSpPr>
            <p:cNvPr id="69637" name="TextBox 4">
              <a:extLst>
                <a:ext uri="{FF2B5EF4-FFF2-40B4-BE49-F238E27FC236}">
                  <a16:creationId xmlns:a16="http://schemas.microsoft.com/office/drawing/2014/main" id="{B1C49EDD-6DE2-D0A9-B1C8-B48CB66B5A1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66673" y="3039979"/>
              <a:ext cx="2318135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r>
                <a:rPr lang="en-GB" altLang="en-SE" sz="4800"/>
                <a:t>program</a:t>
              </a:r>
            </a:p>
          </p:txBody>
        </p:sp>
        <p:sp>
          <p:nvSpPr>
            <p:cNvPr id="6" name="Right Arrow 5">
              <a:extLst>
                <a:ext uri="{FF2B5EF4-FFF2-40B4-BE49-F238E27FC236}">
                  <a16:creationId xmlns:a16="http://schemas.microsoft.com/office/drawing/2014/main" id="{93DDF655-2621-66B1-CB64-B01249585351}"/>
                </a:ext>
              </a:extLst>
            </p:cNvPr>
            <p:cNvSpPr/>
            <p:nvPr/>
          </p:nvSpPr>
          <p:spPr>
            <a:xfrm>
              <a:off x="2454554" y="3147240"/>
              <a:ext cx="1355621" cy="61732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/>
            </a:p>
          </p:txBody>
        </p:sp>
        <p:grpSp>
          <p:nvGrpSpPr>
            <p:cNvPr id="69639" name="Group 8">
              <a:extLst>
                <a:ext uri="{FF2B5EF4-FFF2-40B4-BE49-F238E27FC236}">
                  <a16:creationId xmlns:a16="http://schemas.microsoft.com/office/drawing/2014/main" id="{28486515-9BC9-8135-5A48-9424AC9067B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641432" y="2756358"/>
              <a:ext cx="1355558" cy="1398235"/>
              <a:chOff x="6096000" y="4462118"/>
              <a:chExt cx="1355558" cy="1398235"/>
            </a:xfrm>
          </p:grpSpPr>
          <p:sp>
            <p:nvSpPr>
              <p:cNvPr id="7" name="Right Arrow 6">
                <a:extLst>
                  <a:ext uri="{FF2B5EF4-FFF2-40B4-BE49-F238E27FC236}">
                    <a16:creationId xmlns:a16="http://schemas.microsoft.com/office/drawing/2014/main" id="{A69B048B-3ED1-1071-CC6B-503BBE728DF2}"/>
                  </a:ext>
                </a:extLst>
              </p:cNvPr>
              <p:cNvSpPr/>
              <p:nvPr/>
            </p:nvSpPr>
            <p:spPr>
              <a:xfrm>
                <a:off x="6096624" y="5243390"/>
                <a:ext cx="1355621" cy="617325"/>
              </a:xfrm>
              <a:prstGeom prst="rightArrow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GB"/>
              </a:p>
            </p:txBody>
          </p:sp>
          <p:sp>
            <p:nvSpPr>
              <p:cNvPr id="8" name="Right Arrow 7">
                <a:extLst>
                  <a:ext uri="{FF2B5EF4-FFF2-40B4-BE49-F238E27FC236}">
                    <a16:creationId xmlns:a16="http://schemas.microsoft.com/office/drawing/2014/main" id="{54160328-0F92-8A55-A35D-3C0FC6549E22}"/>
                  </a:ext>
                </a:extLst>
              </p:cNvPr>
              <p:cNvSpPr/>
              <p:nvPr/>
            </p:nvSpPr>
            <p:spPr>
              <a:xfrm>
                <a:off x="6096624" y="4462610"/>
                <a:ext cx="1355621" cy="617325"/>
              </a:xfrm>
              <a:prstGeom prst="rightArrow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GB"/>
              </a:p>
            </p:txBody>
          </p:sp>
        </p:grpSp>
        <p:sp>
          <p:nvSpPr>
            <p:cNvPr id="69640" name="TextBox 9">
              <a:extLst>
                <a:ext uri="{FF2B5EF4-FFF2-40B4-BE49-F238E27FC236}">
                  <a16:creationId xmlns:a16="http://schemas.microsoft.com/office/drawing/2014/main" id="{151B1D0E-7C8C-A143-EBD5-DD457410265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0822" y="3014785"/>
              <a:ext cx="1693669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r>
                <a:rPr lang="en-GB" altLang="en-SE" sz="4800"/>
                <a:t>STDIN</a:t>
              </a:r>
            </a:p>
          </p:txBody>
        </p:sp>
        <p:sp>
          <p:nvSpPr>
            <p:cNvPr id="69641" name="TextBox 10">
              <a:extLst>
                <a:ext uri="{FF2B5EF4-FFF2-40B4-BE49-F238E27FC236}">
                  <a16:creationId xmlns:a16="http://schemas.microsoft.com/office/drawing/2014/main" id="{061EBC4B-927C-D9D3-CD21-6601DAC6053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124148" y="2610850"/>
              <a:ext cx="2241896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r>
                <a:rPr lang="en-GB" altLang="en-SE" sz="4800"/>
                <a:t>STDOUT</a:t>
              </a:r>
            </a:p>
          </p:txBody>
        </p:sp>
        <p:sp>
          <p:nvSpPr>
            <p:cNvPr id="69642" name="TextBox 11">
              <a:extLst>
                <a:ext uri="{FF2B5EF4-FFF2-40B4-BE49-F238E27FC236}">
                  <a16:creationId xmlns:a16="http://schemas.microsoft.com/office/drawing/2014/main" id="{BA8595D2-EB30-ACAB-1BC3-5BB228FD680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124148" y="3430283"/>
              <a:ext cx="2112053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r>
                <a:rPr lang="en-GB" altLang="en-SE" sz="4800"/>
                <a:t>STDERR</a:t>
              </a:r>
            </a:p>
          </p:txBody>
        </p:sp>
      </p:grp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Title 1">
            <a:extLst>
              <a:ext uri="{FF2B5EF4-FFF2-40B4-BE49-F238E27FC236}">
                <a16:creationId xmlns:a16="http://schemas.microsoft.com/office/drawing/2014/main" id="{6E9016D2-BACC-39C0-2CBD-327E4EB8734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SE"/>
              <a:t>Redirecting standard streams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B99AE-F9CE-7A1F-ED8D-7F86BC04A3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839913"/>
          </a:xfrm>
        </p:spPr>
        <p:txBody>
          <a:bodyPr rtlCol="0">
            <a:normAutofit fontScale="92500" lnSpcReduction="1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GB" dirty="0"/>
              <a:t>You can redirect using arrows at the end of your command</a:t>
            </a:r>
          </a:p>
          <a:p>
            <a:pPr lvl="1" fontAlgn="auto">
              <a:spcAft>
                <a:spcPts val="0"/>
              </a:spcAft>
              <a:defRPr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&gt; [file]  </a:t>
            </a:r>
            <a:r>
              <a:rPr lang="en-GB" dirty="0"/>
              <a:t>Redirects STDOUT</a:t>
            </a:r>
          </a:p>
          <a:p>
            <a:pPr lvl="1" fontAlgn="auto">
              <a:spcAft>
                <a:spcPts val="0"/>
              </a:spcAft>
              <a:defRPr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&lt; [file]   </a:t>
            </a:r>
            <a:r>
              <a:rPr lang="en-GB" dirty="0"/>
              <a:t>Redirects STDIN</a:t>
            </a:r>
          </a:p>
          <a:p>
            <a:pPr lvl="1" fontAlgn="auto">
              <a:spcAft>
                <a:spcPts val="0"/>
              </a:spcAft>
              <a:defRPr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2&gt; [file] </a:t>
            </a:r>
            <a:r>
              <a:rPr lang="en-GB" dirty="0"/>
              <a:t>Redirects STDERR</a:t>
            </a:r>
          </a:p>
          <a:p>
            <a:pPr lvl="1" fontAlgn="auto">
              <a:spcAft>
                <a:spcPts val="0"/>
              </a:spcAft>
              <a:defRPr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2&gt;&amp;1     </a:t>
            </a:r>
            <a:r>
              <a:rPr lang="en-GB" dirty="0"/>
              <a:t>Sends STDERR to STDOUT so you only have one output stream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32DD894-6670-710F-CC98-C2B180F84AB1}"/>
              </a:ext>
            </a:extLst>
          </p:cNvPr>
          <p:cNvSpPr/>
          <p:nvPr/>
        </p:nvSpPr>
        <p:spPr>
          <a:xfrm>
            <a:off x="452438" y="3910013"/>
            <a:ext cx="11574462" cy="2986087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$ find . -print &gt; file_list.txt 2&gt; errors.txt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$ ls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  Desktop  Documents  Downloads  </a:t>
            </a:r>
            <a:r>
              <a:rPr lang="en-GB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errors.txt</a:t>
            </a:r>
            <a:r>
              <a:rPr lang="en-GB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examples.desktop</a:t>
            </a:r>
            <a:r>
              <a:rPr lang="en-GB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file_list.txt</a:t>
            </a:r>
            <a:r>
              <a:rPr lang="en-GB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Music  Pictures  Public  Templates  Videos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$ head file_list.txt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./Downloads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./Pictures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./Public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./Music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./.</a:t>
            </a:r>
            <a:r>
              <a:rPr lang="en-GB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bash_logout</a:t>
            </a:r>
            <a:endParaRPr lang="en-GB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./.local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./.local/share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./.local/share/</a:t>
            </a:r>
            <a:r>
              <a:rPr lang="en-GB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icc</a:t>
            </a:r>
            <a:endParaRPr lang="en-GB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./.local/share/</a:t>
            </a:r>
            <a:r>
              <a:rPr lang="en-GB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icc</a:t>
            </a:r>
            <a:r>
              <a:rPr lang="en-GB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/edid-33d524c378824a7b78c6c679234da6b1.icc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Title 1">
            <a:extLst>
              <a:ext uri="{FF2B5EF4-FFF2-40B4-BE49-F238E27FC236}">
                <a16:creationId xmlns:a16="http://schemas.microsoft.com/office/drawing/2014/main" id="{ABA06682-5189-A1AC-4055-F0E9A0B05E3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SE"/>
              <a:t>Throwing stuff away</a:t>
            </a:r>
          </a:p>
        </p:txBody>
      </p:sp>
      <p:sp>
        <p:nvSpPr>
          <p:cNvPr id="71683" name="Content Placeholder 2">
            <a:extLst>
              <a:ext uri="{FF2B5EF4-FFF2-40B4-BE49-F238E27FC236}">
                <a16:creationId xmlns:a16="http://schemas.microsoft.com/office/drawing/2014/main" id="{A6CB800A-AAD3-D62B-2C58-88FB710326BD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GB" altLang="en-SE"/>
              <a:t>Sometimes you want to be able to hide output</a:t>
            </a:r>
          </a:p>
          <a:p>
            <a:pPr lvl="1"/>
            <a:r>
              <a:rPr lang="en-GB" altLang="en-SE"/>
              <a:t>STDOUT - I just want to test whether something worked</a:t>
            </a:r>
          </a:p>
          <a:p>
            <a:pPr lvl="1"/>
            <a:r>
              <a:rPr lang="en-GB" altLang="en-SE"/>
              <a:t>STDERR - I want to hide progress / error messages</a:t>
            </a:r>
          </a:p>
          <a:p>
            <a:endParaRPr lang="en-GB" altLang="en-SE"/>
          </a:p>
          <a:p>
            <a:r>
              <a:rPr lang="en-GB" altLang="en-SE"/>
              <a:t>Linux defines a special file /dev/null which you can write to but just discards all data sent to it</a:t>
            </a:r>
          </a:p>
          <a:p>
            <a:pPr lvl="1"/>
            <a:r>
              <a:rPr lang="en-GB" altLang="en-SE">
                <a:latin typeface="Courier New" panose="02070309020205020404" pitchFamily="49" charset="0"/>
                <a:cs typeface="Courier New" panose="02070309020205020404" pitchFamily="49" charset="0"/>
              </a:rPr>
              <a:t>might_fail &gt; /dev/null</a:t>
            </a:r>
          </a:p>
          <a:p>
            <a:pPr lvl="1"/>
            <a:r>
              <a:rPr lang="en-GB" altLang="en-SE">
                <a:latin typeface="Courier New" panose="02070309020205020404" pitchFamily="49" charset="0"/>
                <a:cs typeface="Courier New" panose="02070309020205020404" pitchFamily="49" charset="0"/>
              </a:rPr>
              <a:t>chatty_app 2&gt; /dev/null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Title 1">
            <a:extLst>
              <a:ext uri="{FF2B5EF4-FFF2-40B4-BE49-F238E27FC236}">
                <a16:creationId xmlns:a16="http://schemas.microsoft.com/office/drawing/2014/main" id="{A6919D62-B8B7-4344-E381-12A2F0276CC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SE"/>
              <a:t>Linking programs together with pipes</a:t>
            </a:r>
          </a:p>
        </p:txBody>
      </p:sp>
      <p:sp>
        <p:nvSpPr>
          <p:cNvPr id="72707" name="Content Placeholder 2">
            <a:extLst>
              <a:ext uri="{FF2B5EF4-FFF2-40B4-BE49-F238E27FC236}">
                <a16:creationId xmlns:a16="http://schemas.microsoft.com/office/drawing/2014/main" id="{0D7A6CB1-D5B1-DE37-E6EA-8D3087CCE50C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GB" altLang="en-SE"/>
              <a:t>Part of the original UNIX design was to have lots of small programs doing specific jobs, and then to link them together to perform more advanced tasks.</a:t>
            </a:r>
          </a:p>
          <a:p>
            <a:endParaRPr lang="en-GB" altLang="en-SE"/>
          </a:p>
          <a:p>
            <a:r>
              <a:rPr lang="en-GB" altLang="en-SE"/>
              <a:t>Pipes are designed to do this by connecting STDOUT from one program to STDIN on another</a:t>
            </a:r>
          </a:p>
          <a:p>
            <a:endParaRPr lang="en-GB" altLang="en-SE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>
            <a:extLst>
              <a:ext uri="{FF2B5EF4-FFF2-40B4-BE49-F238E27FC236}">
                <a16:creationId xmlns:a16="http://schemas.microsoft.com/office/drawing/2014/main" id="{1567CCEB-217F-E784-3957-4C8C1D368D4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SE"/>
              <a:t>Types of Linux installation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D5E7EE-06E4-CB7B-0362-7D229E91CE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>
            <a:normAutofit fontScale="85000" lnSpcReduction="2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GB" dirty="0"/>
              <a:t>Bare metal</a:t>
            </a:r>
          </a:p>
          <a:p>
            <a:pPr lvl="1" fontAlgn="auto">
              <a:spcAft>
                <a:spcPts val="0"/>
              </a:spcAft>
              <a:defRPr/>
            </a:pPr>
            <a:r>
              <a:rPr lang="en-GB" dirty="0"/>
              <a:t>Physical hardware</a:t>
            </a:r>
          </a:p>
          <a:p>
            <a:pPr lvl="1" fontAlgn="auto">
              <a:spcAft>
                <a:spcPts val="0"/>
              </a:spcAft>
              <a:defRPr/>
            </a:pPr>
            <a:r>
              <a:rPr lang="en-GB" dirty="0"/>
              <a:t>CD / DVD / USB / Network installation</a:t>
            </a:r>
          </a:p>
          <a:p>
            <a:pPr lvl="1" fontAlgn="auto">
              <a:spcAft>
                <a:spcPts val="0"/>
              </a:spcAft>
              <a:defRPr/>
            </a:pPr>
            <a:r>
              <a:rPr lang="en-GB" dirty="0"/>
              <a:t>Can be physically accessible (desktop) or remote (server / cluster)</a:t>
            </a:r>
          </a:p>
          <a:p>
            <a:pPr lvl="1" fontAlgn="auto">
              <a:spcAft>
                <a:spcPts val="0"/>
              </a:spcAft>
              <a:defRPr/>
            </a:pPr>
            <a:endParaRPr lang="en-GB" dirty="0"/>
          </a:p>
          <a:p>
            <a:pPr fontAlgn="auto">
              <a:spcAft>
                <a:spcPts val="0"/>
              </a:spcAft>
              <a:defRPr/>
            </a:pPr>
            <a:r>
              <a:rPr lang="en-GB" dirty="0"/>
              <a:t>Virtual Machine</a:t>
            </a:r>
          </a:p>
          <a:p>
            <a:pPr lvl="1" fontAlgn="auto">
              <a:spcAft>
                <a:spcPts val="0"/>
              </a:spcAft>
              <a:defRPr/>
            </a:pPr>
            <a:r>
              <a:rPr lang="en-GB" dirty="0"/>
              <a:t>Runs within another operating system</a:t>
            </a:r>
          </a:p>
          <a:p>
            <a:pPr lvl="1" fontAlgn="auto">
              <a:spcAft>
                <a:spcPts val="0"/>
              </a:spcAft>
              <a:defRPr/>
            </a:pPr>
            <a:r>
              <a:rPr lang="en-GB" dirty="0"/>
              <a:t>Portable / disposable</a:t>
            </a:r>
          </a:p>
          <a:p>
            <a:pPr lvl="1" fontAlgn="auto">
              <a:spcAft>
                <a:spcPts val="0"/>
              </a:spcAft>
              <a:defRPr/>
            </a:pPr>
            <a:r>
              <a:rPr lang="en-GB" dirty="0"/>
              <a:t>Install from ISO / Network</a:t>
            </a:r>
          </a:p>
          <a:p>
            <a:pPr fontAlgn="auto">
              <a:spcAft>
                <a:spcPts val="0"/>
              </a:spcAft>
              <a:defRPr/>
            </a:pPr>
            <a:endParaRPr lang="en-GB" dirty="0"/>
          </a:p>
          <a:p>
            <a:pPr fontAlgn="auto">
              <a:spcAft>
                <a:spcPts val="0"/>
              </a:spcAft>
              <a:defRPr/>
            </a:pPr>
            <a:r>
              <a:rPr lang="en-GB" dirty="0"/>
              <a:t>Cloud</a:t>
            </a:r>
          </a:p>
          <a:p>
            <a:pPr lvl="1" fontAlgn="auto">
              <a:spcAft>
                <a:spcPts val="0"/>
              </a:spcAft>
              <a:defRPr/>
            </a:pPr>
            <a:r>
              <a:rPr lang="en-GB" dirty="0"/>
              <a:t>Virtual machine on someone else's hardware</a:t>
            </a:r>
          </a:p>
          <a:p>
            <a:pPr lvl="1" fontAlgn="auto">
              <a:spcAft>
                <a:spcPts val="0"/>
              </a:spcAft>
              <a:defRPr/>
            </a:pPr>
            <a:r>
              <a:rPr lang="en-GB" dirty="0"/>
              <a:t>Amazon / Google are the main providers</a:t>
            </a:r>
          </a:p>
          <a:p>
            <a:pPr lvl="1" fontAlgn="auto">
              <a:spcAft>
                <a:spcPts val="0"/>
              </a:spcAft>
              <a:defRPr/>
            </a:pPr>
            <a:r>
              <a:rPr lang="en-GB" dirty="0"/>
              <a:t>Range of available hardware and OS images available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Title 1">
            <a:extLst>
              <a:ext uri="{FF2B5EF4-FFF2-40B4-BE49-F238E27FC236}">
                <a16:creationId xmlns:a16="http://schemas.microsoft.com/office/drawing/2014/main" id="{B202C769-12C6-3A31-5111-7028C978FAC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SE"/>
              <a:t>Linking programs together using pipes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D94563-64E0-2287-6075-2163FDFA3D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898775"/>
          </a:xfrm>
        </p:spPr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GB" dirty="0"/>
              <a:t>Pipes are a mechanism to connect the STDOUT of one program to the STDIN of another. You can use them to build small pipelines</a:t>
            </a:r>
          </a:p>
          <a:p>
            <a:pPr fontAlgn="auto">
              <a:spcAft>
                <a:spcPts val="0"/>
              </a:spcAft>
              <a:defRPr/>
            </a:pPr>
            <a:r>
              <a:rPr lang="en-GB" dirty="0"/>
              <a:t>To create a pipe just use a pipe character | between programs</a:t>
            </a:r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en-GB" dirty="0"/>
          </a:p>
        </p:txBody>
      </p:sp>
      <p:sp>
        <p:nvSpPr>
          <p:cNvPr id="73732" name="Rectangle 3">
            <a:extLst>
              <a:ext uri="{FF2B5EF4-FFF2-40B4-BE49-F238E27FC236}">
                <a16:creationId xmlns:a16="http://schemas.microsoft.com/office/drawing/2014/main" id="{025D4AEA-4A01-2E3C-1E8D-04D12BE185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4032250"/>
            <a:ext cx="6096000" cy="138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SE" sz="2800">
                <a:latin typeface="Courier New" panose="02070309020205020404" pitchFamily="49" charset="0"/>
                <a:cs typeface="Courier New" panose="02070309020205020404" pitchFamily="49" charset="0"/>
              </a:rPr>
              <a:t>$ ls | head -2</a:t>
            </a:r>
          </a:p>
          <a:p>
            <a:pPr eaLnBrk="1" hangingPunct="1"/>
            <a:r>
              <a:rPr lang="en-GB" altLang="en-SE" sz="2800"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</a:p>
          <a:p>
            <a:pPr eaLnBrk="1" hangingPunct="1"/>
            <a:r>
              <a:rPr lang="en-GB" altLang="en-SE" sz="2800">
                <a:latin typeface="Courier New" panose="02070309020205020404" pitchFamily="49" charset="0"/>
                <a:cs typeface="Courier New" panose="02070309020205020404" pitchFamily="49" charset="0"/>
              </a:rPr>
              <a:t>Desktop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Title 1">
            <a:extLst>
              <a:ext uri="{FF2B5EF4-FFF2-40B4-BE49-F238E27FC236}">
                <a16:creationId xmlns:a16="http://schemas.microsoft.com/office/drawing/2014/main" id="{772D8377-C4C8-4074-EB33-C3144ECBD25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SE"/>
              <a:t>Useful programs for pipes</a:t>
            </a:r>
          </a:p>
        </p:txBody>
      </p:sp>
      <p:sp>
        <p:nvSpPr>
          <p:cNvPr id="74755" name="Content Placeholder 2">
            <a:extLst>
              <a:ext uri="{FF2B5EF4-FFF2-40B4-BE49-F238E27FC236}">
                <a16:creationId xmlns:a16="http://schemas.microsoft.com/office/drawing/2014/main" id="{B9D436E9-F469-F9AC-3E2E-E9AD73E76850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GB" altLang="en-SE"/>
              <a:t>Whilst you can theoretically use pipes to link any programs, there are some which are particularly useful, these are things like:</a:t>
            </a:r>
          </a:p>
          <a:p>
            <a:endParaRPr lang="en-GB" altLang="en-SE"/>
          </a:p>
          <a:p>
            <a:pPr lvl="1"/>
            <a:r>
              <a:rPr lang="en-GB" altLang="en-SE">
                <a:latin typeface="Courier New" panose="02070309020205020404" pitchFamily="49" charset="0"/>
                <a:cs typeface="Courier New" panose="02070309020205020404" pitchFamily="49" charset="0"/>
              </a:rPr>
              <a:t>wc</a:t>
            </a:r>
            <a:r>
              <a:rPr lang="en-GB" altLang="en-SE"/>
              <a:t>  - to do word and line counting</a:t>
            </a:r>
          </a:p>
          <a:p>
            <a:pPr lvl="1"/>
            <a:r>
              <a:rPr lang="en-GB" altLang="en-SE">
                <a:latin typeface="Courier New" panose="02070309020205020404" pitchFamily="49" charset="0"/>
                <a:cs typeface="Courier New" panose="02070309020205020404" pitchFamily="49" charset="0"/>
              </a:rPr>
              <a:t>grep</a:t>
            </a:r>
            <a:r>
              <a:rPr lang="en-GB" altLang="en-SE"/>
              <a:t> - to do pattern searching</a:t>
            </a:r>
          </a:p>
          <a:p>
            <a:pPr lvl="1"/>
            <a:r>
              <a:rPr lang="en-GB" altLang="en-SE">
                <a:latin typeface="Courier New" panose="02070309020205020404" pitchFamily="49" charset="0"/>
                <a:cs typeface="Courier New" panose="02070309020205020404" pitchFamily="49" charset="0"/>
              </a:rPr>
              <a:t>sort</a:t>
            </a:r>
            <a:r>
              <a:rPr lang="en-GB" altLang="en-SE"/>
              <a:t> - to sort things</a:t>
            </a:r>
          </a:p>
          <a:p>
            <a:pPr lvl="1"/>
            <a:r>
              <a:rPr lang="en-GB" altLang="en-SE">
                <a:latin typeface="Courier New" panose="02070309020205020404" pitchFamily="49" charset="0"/>
                <a:cs typeface="Courier New" panose="02070309020205020404" pitchFamily="49" charset="0"/>
              </a:rPr>
              <a:t>uniq</a:t>
            </a:r>
            <a:r>
              <a:rPr lang="en-GB" altLang="en-SE"/>
              <a:t> - to deduplicate things</a:t>
            </a:r>
          </a:p>
          <a:p>
            <a:pPr lvl="1"/>
            <a:r>
              <a:rPr lang="en-GB" altLang="en-SE">
                <a:latin typeface="Courier New" panose="02070309020205020404" pitchFamily="49" charset="0"/>
                <a:cs typeface="Courier New" panose="02070309020205020404" pitchFamily="49" charset="0"/>
              </a:rPr>
              <a:t>less</a:t>
            </a:r>
            <a:r>
              <a:rPr lang="en-GB" altLang="en-SE"/>
              <a:t> - to read large amounts of output</a:t>
            </a:r>
          </a:p>
          <a:p>
            <a:pPr lvl="1"/>
            <a:r>
              <a:rPr lang="en-GB" altLang="en-SE">
                <a:latin typeface="Courier New" panose="02070309020205020404" pitchFamily="49" charset="0"/>
                <a:cs typeface="Courier New" panose="02070309020205020404" pitchFamily="49" charset="0"/>
              </a:rPr>
              <a:t>zcat/gunzip/gzip</a:t>
            </a:r>
            <a:r>
              <a:rPr lang="en-GB" altLang="en-SE"/>
              <a:t> - to do decompression or compression</a:t>
            </a:r>
          </a:p>
          <a:p>
            <a:pPr lvl="1"/>
            <a:endParaRPr lang="en-GB" altLang="en-SE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Title 1">
            <a:extLst>
              <a:ext uri="{FF2B5EF4-FFF2-40B4-BE49-F238E27FC236}">
                <a16:creationId xmlns:a16="http://schemas.microsoft.com/office/drawing/2014/main" id="{D06D2677-BCFF-FAC8-26C0-54D923A6A88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SE"/>
              <a:t>Small example pipeline</a:t>
            </a:r>
          </a:p>
        </p:txBody>
      </p:sp>
      <p:sp>
        <p:nvSpPr>
          <p:cNvPr id="75779" name="Content Placeholder 2">
            <a:extLst>
              <a:ext uri="{FF2B5EF4-FFF2-40B4-BE49-F238E27FC236}">
                <a16:creationId xmlns:a16="http://schemas.microsoft.com/office/drawing/2014/main" id="{174486BA-FC44-A57E-917A-6EB266BCD3A3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GB" altLang="en-SE"/>
              <a:t>Take a compressed fastq sequence file, extract from it all of the entries containing the telomere repeat sequence (TTAGGG) and count them</a:t>
            </a:r>
          </a:p>
          <a:p>
            <a:endParaRPr lang="en-GB" altLang="en-SE"/>
          </a:p>
          <a:p>
            <a:r>
              <a:rPr lang="en-GB" altLang="en-SE">
                <a:latin typeface="Courier New" panose="02070309020205020404" pitchFamily="49" charset="0"/>
                <a:cs typeface="Courier New" panose="02070309020205020404" pitchFamily="49" charset="0"/>
              </a:rPr>
              <a:t>zcat file.fq.gz | grep TTAGGGTTAGGG | wc -l</a:t>
            </a:r>
          </a:p>
          <a:p>
            <a:endParaRPr lang="en-GB" altLang="en-SE"/>
          </a:p>
        </p:txBody>
      </p:sp>
      <p:sp>
        <p:nvSpPr>
          <p:cNvPr id="75780" name="Rectangle 3">
            <a:extLst>
              <a:ext uri="{FF2B5EF4-FFF2-40B4-BE49-F238E27FC236}">
                <a16:creationId xmlns:a16="http://schemas.microsoft.com/office/drawing/2014/main" id="{142F9900-AA3C-F2E6-A4C5-398CED86B2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4833938"/>
            <a:ext cx="6608763" cy="147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SE">
                <a:latin typeface="Courier New" panose="02070309020205020404" pitchFamily="49" charset="0"/>
                <a:cs typeface="Courier New" panose="02070309020205020404" pitchFamily="49" charset="0"/>
              </a:rPr>
              <a:t>$ zcat file.fq.gz | wc -l</a:t>
            </a:r>
          </a:p>
          <a:p>
            <a:pPr eaLnBrk="1" hangingPunct="1"/>
            <a:r>
              <a:rPr lang="en-GB" altLang="en-SE">
                <a:latin typeface="Courier New" panose="02070309020205020404" pitchFamily="49" charset="0"/>
                <a:cs typeface="Courier New" panose="02070309020205020404" pitchFamily="49" charset="0"/>
              </a:rPr>
              <a:t>179536960</a:t>
            </a:r>
          </a:p>
          <a:p>
            <a:pPr eaLnBrk="1" hangingPunct="1"/>
            <a:endParaRPr lang="en-GB" altLang="en-SE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/>
            <a:r>
              <a:rPr lang="en-GB" altLang="en-SE">
                <a:latin typeface="Courier New" panose="02070309020205020404" pitchFamily="49" charset="0"/>
                <a:cs typeface="Courier New" panose="02070309020205020404" pitchFamily="49" charset="0"/>
              </a:rPr>
              <a:t>$ zcat file.fq.gz | grep TTAGGGTTAGGG | wc -l</a:t>
            </a:r>
          </a:p>
          <a:p>
            <a:pPr eaLnBrk="1" hangingPunct="1"/>
            <a:r>
              <a:rPr lang="en-GB" altLang="en-SE">
                <a:latin typeface="Courier New" panose="02070309020205020404" pitchFamily="49" charset="0"/>
                <a:cs typeface="Courier New" panose="02070309020205020404" pitchFamily="49" charset="0"/>
              </a:rPr>
              <a:t>3925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Title 1">
            <a:extLst>
              <a:ext uri="{FF2B5EF4-FFF2-40B4-BE49-F238E27FC236}">
                <a16:creationId xmlns:a16="http://schemas.microsoft.com/office/drawing/2014/main" id="{8E631453-FF01-1C69-07DC-8EF726E2F4D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SE"/>
              <a:t>Iterating over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18D6B5-7111-6D07-0D7A-A7681ADCBF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GB" dirty="0"/>
              <a:t>When processing data it is common to need to re-run the same command multiple times for different input/output files.</a:t>
            </a:r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en-GB" dirty="0"/>
          </a:p>
          <a:p>
            <a:pPr fontAlgn="auto">
              <a:spcAft>
                <a:spcPts val="0"/>
              </a:spcAft>
              <a:defRPr/>
            </a:pPr>
            <a:r>
              <a:rPr lang="en-GB" dirty="0"/>
              <a:t>Some programs will support being provided with multiple input files, but many will not.</a:t>
            </a:r>
          </a:p>
          <a:p>
            <a:pPr fontAlgn="auto">
              <a:spcAft>
                <a:spcPts val="0"/>
              </a:spcAft>
              <a:defRPr/>
            </a:pPr>
            <a:endParaRPr lang="en-GB" dirty="0"/>
          </a:p>
          <a:p>
            <a:pPr fontAlgn="auto">
              <a:spcAft>
                <a:spcPts val="0"/>
              </a:spcAft>
              <a:defRPr/>
            </a:pPr>
            <a:r>
              <a:rPr lang="en-GB" dirty="0"/>
              <a:t>You can use the automation features of the BASH shell to automate the running of these types of programs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Title 1">
            <a:extLst>
              <a:ext uri="{FF2B5EF4-FFF2-40B4-BE49-F238E27FC236}">
                <a16:creationId xmlns:a16="http://schemas.microsoft.com/office/drawing/2014/main" id="{FA1A75A6-DF25-1451-FE52-92A123F1977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SE"/>
              <a:t>The BASH </a:t>
            </a:r>
            <a:r>
              <a:rPr lang="en-GB" altLang="en-SE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GB" altLang="en-SE"/>
              <a:t> loop</a:t>
            </a:r>
          </a:p>
        </p:txBody>
      </p:sp>
      <p:sp>
        <p:nvSpPr>
          <p:cNvPr id="77827" name="Content Placeholder 2">
            <a:extLst>
              <a:ext uri="{FF2B5EF4-FFF2-40B4-BE49-F238E27FC236}">
                <a16:creationId xmlns:a16="http://schemas.microsoft.com/office/drawing/2014/main" id="{65FADFFA-CCE6-9F3C-85BE-71A3C7A92ACC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GB" altLang="en-SE"/>
              <a:t>Simple looping construct</a:t>
            </a:r>
          </a:p>
          <a:p>
            <a:pPr lvl="1"/>
            <a:r>
              <a:rPr lang="en-GB" altLang="en-SE"/>
              <a:t>Loop over a set of files</a:t>
            </a:r>
          </a:p>
          <a:p>
            <a:pPr lvl="1"/>
            <a:r>
              <a:rPr lang="en-GB" altLang="en-SE"/>
              <a:t>Loop over a set of values</a:t>
            </a:r>
          </a:p>
          <a:p>
            <a:endParaRPr lang="en-GB" altLang="en-SE"/>
          </a:p>
          <a:p>
            <a:r>
              <a:rPr lang="en-GB" altLang="en-SE"/>
              <a:t>Creates a temporary environment variable which you can use when creating commands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Title 1">
            <a:extLst>
              <a:ext uri="{FF2B5EF4-FFF2-40B4-BE49-F238E27FC236}">
                <a16:creationId xmlns:a16="http://schemas.microsoft.com/office/drawing/2014/main" id="{2BB792F5-FA70-379C-70A4-338E138E859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SE"/>
              <a:t>Examples of </a:t>
            </a:r>
            <a:r>
              <a:rPr lang="en-GB" altLang="en-SE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GB" altLang="en-SE"/>
              <a:t> loops</a:t>
            </a:r>
          </a:p>
        </p:txBody>
      </p:sp>
      <p:sp>
        <p:nvSpPr>
          <p:cNvPr id="78851" name="Rectangle 4">
            <a:extLst>
              <a:ext uri="{FF2B5EF4-FFF2-40B4-BE49-F238E27FC236}">
                <a16:creationId xmlns:a16="http://schemas.microsoft.com/office/drawing/2014/main" id="{BC18CC6F-33A4-89A9-ED61-8889B9E275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1817688"/>
            <a:ext cx="9558338" cy="1201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SE">
                <a:latin typeface="Courier New" panose="02070309020205020404" pitchFamily="49" charset="0"/>
                <a:cs typeface="Courier New" panose="02070309020205020404" pitchFamily="49" charset="0"/>
              </a:rPr>
              <a:t>for value in {5,10,20,50}</a:t>
            </a:r>
          </a:p>
          <a:p>
            <a:pPr eaLnBrk="1" hangingPunct="1"/>
            <a:r>
              <a:rPr lang="en-US" altLang="en-SE">
                <a:latin typeface="Courier New" panose="02070309020205020404" pitchFamily="49" charset="0"/>
                <a:cs typeface="Courier New" panose="02070309020205020404" pitchFamily="49" charset="0"/>
              </a:rPr>
              <a:t>  do </a:t>
            </a:r>
          </a:p>
          <a:p>
            <a:pPr eaLnBrk="1" hangingPunct="1"/>
            <a:r>
              <a:rPr lang="en-US" altLang="en-SE">
                <a:latin typeface="Courier New" panose="02070309020205020404" pitchFamily="49" charset="0"/>
                <a:cs typeface="Courier New" panose="02070309020205020404" pitchFamily="49" charset="0"/>
              </a:rPr>
              <a:t>  run_simulation --iterations=$value &gt; ${value}_iterations.log 2&gt;&amp;1 </a:t>
            </a:r>
          </a:p>
          <a:p>
            <a:pPr eaLnBrk="1" hangingPunct="1"/>
            <a:r>
              <a:rPr lang="en-US" altLang="en-SE">
                <a:latin typeface="Courier New" panose="02070309020205020404" pitchFamily="49" charset="0"/>
                <a:cs typeface="Courier New" panose="02070309020205020404" pitchFamily="49" charset="0"/>
              </a:rPr>
              <a:t>done</a:t>
            </a:r>
            <a:endParaRPr lang="en-GB" altLang="en-SE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8852" name="Rectangle 5">
            <a:extLst>
              <a:ext uri="{FF2B5EF4-FFF2-40B4-BE49-F238E27FC236}">
                <a16:creationId xmlns:a16="http://schemas.microsoft.com/office/drawing/2014/main" id="{578AC2B4-FDBA-E539-5FD2-EBA682DB62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3330575"/>
            <a:ext cx="9558338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SE">
                <a:latin typeface="Courier New" panose="02070309020205020404" pitchFamily="49" charset="0"/>
                <a:cs typeface="Courier New" panose="02070309020205020404" pitchFamily="49" charset="0"/>
              </a:rPr>
              <a:t>for value in {10..100}</a:t>
            </a:r>
          </a:p>
          <a:p>
            <a:pPr eaLnBrk="1" hangingPunct="1"/>
            <a:r>
              <a:rPr lang="en-US" altLang="en-SE">
                <a:latin typeface="Courier New" panose="02070309020205020404" pitchFamily="49" charset="0"/>
                <a:cs typeface="Courier New" panose="02070309020205020404" pitchFamily="49" charset="0"/>
              </a:rPr>
              <a:t>  do </a:t>
            </a:r>
          </a:p>
          <a:p>
            <a:pPr eaLnBrk="1" hangingPunct="1"/>
            <a:r>
              <a:rPr lang="en-US" altLang="en-SE">
                <a:latin typeface="Courier New" panose="02070309020205020404" pitchFamily="49" charset="0"/>
                <a:cs typeface="Courier New" panose="02070309020205020404" pitchFamily="49" charset="0"/>
              </a:rPr>
              <a:t>  run_simulation --iterations=$value &gt; ${value}_iterations.log 2&gt;&amp;1 </a:t>
            </a:r>
          </a:p>
          <a:p>
            <a:pPr eaLnBrk="1" hangingPunct="1"/>
            <a:r>
              <a:rPr lang="en-US" altLang="en-SE">
                <a:latin typeface="Courier New" panose="02070309020205020404" pitchFamily="49" charset="0"/>
                <a:cs typeface="Courier New" panose="02070309020205020404" pitchFamily="49" charset="0"/>
              </a:rPr>
              <a:t>done</a:t>
            </a:r>
            <a:endParaRPr lang="en-GB" altLang="en-SE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8853" name="Rectangle 6">
            <a:extLst>
              <a:ext uri="{FF2B5EF4-FFF2-40B4-BE49-F238E27FC236}">
                <a16:creationId xmlns:a16="http://schemas.microsoft.com/office/drawing/2014/main" id="{ED15B3B4-43FC-9B92-AA5F-E541B196C4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4841875"/>
            <a:ext cx="3630613" cy="1477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SE">
                <a:latin typeface="Courier New" panose="02070309020205020404" pitchFamily="49" charset="0"/>
                <a:cs typeface="Courier New" panose="02070309020205020404" pitchFamily="49" charset="0"/>
              </a:rPr>
              <a:t>for file in *txt</a:t>
            </a:r>
          </a:p>
          <a:p>
            <a:pPr eaLnBrk="1" hangingPunct="1"/>
            <a:r>
              <a:rPr lang="en-GB" altLang="en-SE">
                <a:latin typeface="Courier New" panose="02070309020205020404" pitchFamily="49" charset="0"/>
                <a:cs typeface="Courier New" panose="02070309020205020404" pitchFamily="49" charset="0"/>
              </a:rPr>
              <a:t>  do </a:t>
            </a:r>
          </a:p>
          <a:p>
            <a:pPr eaLnBrk="1" hangingPunct="1"/>
            <a:r>
              <a:rPr lang="en-GB" altLang="en-SE">
                <a:latin typeface="Courier New" panose="02070309020205020404" pitchFamily="49" charset="0"/>
                <a:cs typeface="Courier New" panose="02070309020205020404" pitchFamily="49" charset="0"/>
              </a:rPr>
              <a:t>  echo $file</a:t>
            </a:r>
          </a:p>
          <a:p>
            <a:pPr eaLnBrk="1" hangingPunct="1"/>
            <a:r>
              <a:rPr lang="en-GB" altLang="en-SE">
                <a:latin typeface="Courier New" panose="02070309020205020404" pitchFamily="49" charset="0"/>
                <a:cs typeface="Courier New" panose="02070309020205020404" pitchFamily="49" charset="0"/>
              </a:rPr>
              <a:t>  grep .sam $file | wc -l</a:t>
            </a:r>
          </a:p>
          <a:p>
            <a:pPr eaLnBrk="1" hangingPunct="1"/>
            <a:r>
              <a:rPr lang="en-GB" altLang="en-SE">
                <a:latin typeface="Courier New" panose="02070309020205020404" pitchFamily="49" charset="0"/>
                <a:cs typeface="Courier New" panose="02070309020205020404" pitchFamily="49" charset="0"/>
              </a:rPr>
              <a:t>done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Title 1">
            <a:extLst>
              <a:ext uri="{FF2B5EF4-FFF2-40B4-BE49-F238E27FC236}">
                <a16:creationId xmlns:a16="http://schemas.microsoft.com/office/drawing/2014/main" id="{28C52D89-3287-8DCA-FC99-BC103A7C7F3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SE"/>
              <a:t>Job Control</a:t>
            </a:r>
          </a:p>
        </p:txBody>
      </p:sp>
      <p:sp>
        <p:nvSpPr>
          <p:cNvPr id="79875" name="Content Placeholder 2">
            <a:extLst>
              <a:ext uri="{FF2B5EF4-FFF2-40B4-BE49-F238E27FC236}">
                <a16:creationId xmlns:a16="http://schemas.microsoft.com/office/drawing/2014/main" id="{C7ACA708-D154-61EE-846B-E4736A646874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GB" altLang="en-SE"/>
              <a:t>By default you run one job at a time in a shell</a:t>
            </a:r>
          </a:p>
          <a:p>
            <a:pPr lvl="1"/>
            <a:r>
              <a:rPr lang="en-GB" altLang="en-SE"/>
              <a:t>Shells support multiple running jobs</a:t>
            </a:r>
          </a:p>
          <a:p>
            <a:endParaRPr lang="en-GB" altLang="en-SE"/>
          </a:p>
          <a:p>
            <a:r>
              <a:rPr lang="en-GB" altLang="en-SE"/>
              <a:t>States of job</a:t>
            </a:r>
          </a:p>
          <a:p>
            <a:pPr lvl="1"/>
            <a:r>
              <a:rPr lang="en-GB" altLang="en-SE"/>
              <a:t>Running - foreground (shell has the attention of the job)</a:t>
            </a:r>
          </a:p>
          <a:p>
            <a:pPr lvl="1"/>
            <a:r>
              <a:rPr lang="en-GB" altLang="en-SE"/>
              <a:t>Running - background (output goes to the shell but other jobs can run)</a:t>
            </a:r>
          </a:p>
          <a:p>
            <a:pPr lvl="1"/>
            <a:r>
              <a:rPr lang="en-GB" altLang="en-SE"/>
              <a:t>Suspended - background (job exists but is paused, consumes no CPU)</a:t>
            </a:r>
          </a:p>
          <a:p>
            <a:pPr lvl="1"/>
            <a:r>
              <a:rPr lang="en-GB" altLang="en-SE"/>
              <a:t>Running - disconnected (output is no longer attached to the shell)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Title 1">
            <a:extLst>
              <a:ext uri="{FF2B5EF4-FFF2-40B4-BE49-F238E27FC236}">
                <a16:creationId xmlns:a16="http://schemas.microsoft.com/office/drawing/2014/main" id="{DDD5740B-BAB7-BED8-8048-BE650E78512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SE"/>
              <a:t>Job Control</a:t>
            </a:r>
          </a:p>
        </p:txBody>
      </p:sp>
      <p:sp>
        <p:nvSpPr>
          <p:cNvPr id="80899" name="Content Placeholder 2">
            <a:extLst>
              <a:ext uri="{FF2B5EF4-FFF2-40B4-BE49-F238E27FC236}">
                <a16:creationId xmlns:a16="http://schemas.microsoft.com/office/drawing/2014/main" id="{02FF739A-06E3-9350-862C-7BE4128868FE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GB" altLang="en-SE">
                <a:latin typeface="Courier New" panose="02070309020205020404" pitchFamily="49" charset="0"/>
                <a:cs typeface="Courier New" panose="02070309020205020404" pitchFamily="49" charset="0"/>
              </a:rPr>
              <a:t>prog_to_run</a:t>
            </a:r>
            <a:r>
              <a:rPr lang="en-GB" altLang="en-SE"/>
              <a:t> 		(starts in foreground)</a:t>
            </a:r>
          </a:p>
          <a:p>
            <a:r>
              <a:rPr lang="en-GB" altLang="en-SE">
                <a:latin typeface="Courier New" panose="02070309020205020404" pitchFamily="49" charset="0"/>
                <a:cs typeface="Courier New" panose="02070309020205020404" pitchFamily="49" charset="0"/>
              </a:rPr>
              <a:t>prog_to_run &amp;</a:t>
            </a:r>
            <a:r>
              <a:rPr lang="en-GB" altLang="en-SE"/>
              <a:t> 	(starts in background)</a:t>
            </a:r>
          </a:p>
          <a:p>
            <a:endParaRPr lang="en-GB" altLang="en-SE"/>
          </a:p>
          <a:p>
            <a:r>
              <a:rPr lang="en-GB" altLang="en-SE"/>
              <a:t>Control of running jobs</a:t>
            </a:r>
          </a:p>
          <a:p>
            <a:pPr lvl="1"/>
            <a:r>
              <a:rPr lang="en-GB" altLang="en-SE">
                <a:latin typeface="Courier New" panose="02070309020205020404" pitchFamily="49" charset="0"/>
                <a:cs typeface="Courier New" panose="02070309020205020404" pitchFamily="49" charset="0"/>
              </a:rPr>
              <a:t>jobs</a:t>
            </a:r>
            <a:r>
              <a:rPr lang="en-GB" altLang="en-SE"/>
              <a:t> (lists the jobs in this shell)</a:t>
            </a:r>
          </a:p>
          <a:p>
            <a:pPr lvl="1"/>
            <a:r>
              <a:rPr lang="en-GB" altLang="en-SE"/>
              <a:t>Control + Z (suspends the current job)</a:t>
            </a:r>
          </a:p>
          <a:p>
            <a:pPr lvl="1"/>
            <a:r>
              <a:rPr lang="en-GB" altLang="en-SE">
                <a:latin typeface="Courier New" panose="02070309020205020404" pitchFamily="49" charset="0"/>
                <a:cs typeface="Courier New" panose="02070309020205020404" pitchFamily="49" charset="0"/>
              </a:rPr>
              <a:t>bg</a:t>
            </a:r>
            <a:r>
              <a:rPr lang="en-GB" altLang="en-SE"/>
              <a:t> (puts the current suspended job into the background</a:t>
            </a:r>
          </a:p>
          <a:p>
            <a:pPr lvl="1"/>
            <a:r>
              <a:rPr lang="en-GB" altLang="en-SE">
                <a:latin typeface="Courier New" panose="02070309020205020404" pitchFamily="49" charset="0"/>
                <a:cs typeface="Courier New" panose="02070309020205020404" pitchFamily="49" charset="0"/>
              </a:rPr>
              <a:t>fg [number] </a:t>
            </a:r>
            <a:r>
              <a:rPr lang="en-GB" altLang="en-SE"/>
              <a:t>(puts the selected job back in the foreground)</a:t>
            </a:r>
          </a:p>
          <a:p>
            <a:endParaRPr lang="en-GB" altLang="en-SE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Title 1">
            <a:extLst>
              <a:ext uri="{FF2B5EF4-FFF2-40B4-BE49-F238E27FC236}">
                <a16:creationId xmlns:a16="http://schemas.microsoft.com/office/drawing/2014/main" id="{36167CA3-4B5B-3C35-27F6-356541609A7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SE"/>
              <a:t>Job Control - nohup</a:t>
            </a:r>
          </a:p>
        </p:txBody>
      </p:sp>
      <p:sp>
        <p:nvSpPr>
          <p:cNvPr id="81923" name="Content Placeholder 2">
            <a:extLst>
              <a:ext uri="{FF2B5EF4-FFF2-40B4-BE49-F238E27FC236}">
                <a16:creationId xmlns:a16="http://schemas.microsoft.com/office/drawing/2014/main" id="{5AB79C6F-489D-EC71-CDA2-9C1C0365CF34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GB" altLang="en-SE">
                <a:latin typeface="Courier New" panose="02070309020205020404" pitchFamily="49" charset="0"/>
                <a:cs typeface="Courier New" panose="02070309020205020404" pitchFamily="49" charset="0"/>
              </a:rPr>
              <a:t>nohup prog_to_run &amp;</a:t>
            </a:r>
          </a:p>
          <a:p>
            <a:pPr lvl="1"/>
            <a:r>
              <a:rPr lang="en-GB" altLang="en-SE"/>
              <a:t>Merges STDOUT and STDERR</a:t>
            </a:r>
          </a:p>
          <a:p>
            <a:pPr lvl="1"/>
            <a:r>
              <a:rPr lang="en-GB" altLang="en-SE"/>
              <a:t>Disconnects from the terminal</a:t>
            </a:r>
          </a:p>
          <a:p>
            <a:pPr lvl="1"/>
            <a:r>
              <a:rPr lang="en-GB" altLang="en-SE"/>
              <a:t>Can't be killed when the terminal exits</a:t>
            </a:r>
          </a:p>
          <a:p>
            <a:pPr lvl="1"/>
            <a:r>
              <a:rPr lang="en-GB" altLang="en-SE"/>
              <a:t>Output appended to </a:t>
            </a:r>
            <a:r>
              <a:rPr lang="en-GB" altLang="en-SE">
                <a:latin typeface="Courier New" panose="02070309020205020404" pitchFamily="49" charset="0"/>
                <a:cs typeface="Courier New" panose="02070309020205020404" pitchFamily="49" charset="0"/>
              </a:rPr>
              <a:t>nohup.out</a:t>
            </a:r>
          </a:p>
          <a:p>
            <a:pPr lvl="1"/>
            <a:r>
              <a:rPr lang="en-GB" altLang="en-SE"/>
              <a:t>Can redirect with </a:t>
            </a:r>
            <a:r>
              <a:rPr lang="en-GB" altLang="en-SE">
                <a:latin typeface="Courier New" panose="02070309020205020404" pitchFamily="49" charset="0"/>
                <a:cs typeface="Courier New" panose="02070309020205020404" pitchFamily="49" charset="0"/>
              </a:rPr>
              <a:t>&gt; logfile.txt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Title 7">
            <a:extLst>
              <a:ext uri="{FF2B5EF4-FFF2-40B4-BE49-F238E27FC236}">
                <a16:creationId xmlns:a16="http://schemas.microsoft.com/office/drawing/2014/main" id="{DBE7A794-3A79-D087-785A-208EB57BDB6F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GB" altLang="en-SE"/>
              <a:t>Exercise 4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>
            <a:extLst>
              <a:ext uri="{FF2B5EF4-FFF2-40B4-BE49-F238E27FC236}">
                <a16:creationId xmlns:a16="http://schemas.microsoft.com/office/drawing/2014/main" id="{E7C89270-0E95-9C8D-FB0B-4A020D6C21D3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GB" altLang="en-SE"/>
              <a:t>Connecting to Linux Installations</a:t>
            </a:r>
          </a:p>
        </p:txBody>
      </p:sp>
      <p:pic>
        <p:nvPicPr>
          <p:cNvPr id="19460" name="Picture 4">
            <a:extLst>
              <a:ext uri="{FF2B5EF4-FFF2-40B4-BE49-F238E27FC236}">
                <a16:creationId xmlns:a16="http://schemas.microsoft.com/office/drawing/2014/main" id="{FB5C31C9-E244-8E3A-008C-AB6F90C7C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7825" y="3308350"/>
            <a:ext cx="2800350" cy="330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>
            <a:extLst>
              <a:ext uri="{FF2B5EF4-FFF2-40B4-BE49-F238E27FC236}">
                <a16:creationId xmlns:a16="http://schemas.microsoft.com/office/drawing/2014/main" id="{5B45FCA8-8033-0B94-6002-C067127B1EE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SE"/>
              <a:t>Connecting to a Linux server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644519-D3EC-2098-D2CE-3DBED69C3A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5900"/>
            <a:ext cx="10515600" cy="4967288"/>
          </a:xfrm>
        </p:spPr>
        <p:txBody>
          <a:bodyPr rtlCol="0">
            <a:normAutofit lnSpcReduction="1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GB" dirty="0"/>
              <a:t>Local</a:t>
            </a:r>
          </a:p>
          <a:p>
            <a:pPr lvl="1" fontAlgn="auto">
              <a:spcAft>
                <a:spcPts val="0"/>
              </a:spcAft>
              <a:defRPr/>
            </a:pPr>
            <a:r>
              <a:rPr lang="en-GB" dirty="0"/>
              <a:t>Physical keyboard / monitor connection to the machine</a:t>
            </a:r>
          </a:p>
          <a:p>
            <a:pPr lvl="1" fontAlgn="auto">
              <a:spcAft>
                <a:spcPts val="0"/>
              </a:spcAft>
              <a:defRPr/>
            </a:pPr>
            <a:r>
              <a:rPr lang="en-GB" dirty="0"/>
              <a:t>Interact with login prompt</a:t>
            </a:r>
          </a:p>
          <a:p>
            <a:pPr fontAlgn="auto">
              <a:spcAft>
                <a:spcPts val="0"/>
              </a:spcAft>
              <a:defRPr/>
            </a:pPr>
            <a:endParaRPr lang="en-GB" dirty="0"/>
          </a:p>
          <a:p>
            <a:pPr fontAlgn="auto">
              <a:spcAft>
                <a:spcPts val="0"/>
              </a:spcAft>
              <a:defRPr/>
            </a:pPr>
            <a:r>
              <a:rPr lang="en-GB" dirty="0"/>
              <a:t>Remote</a:t>
            </a:r>
          </a:p>
          <a:p>
            <a:pPr lvl="1" fontAlgn="auto">
              <a:spcAft>
                <a:spcPts val="0"/>
              </a:spcAft>
              <a:defRPr/>
            </a:pPr>
            <a:r>
              <a:rPr lang="en-GB" dirty="0"/>
              <a:t>Text only – SSH</a:t>
            </a:r>
          </a:p>
          <a:p>
            <a:pPr lvl="1" fontAlgn="auto">
              <a:spcAft>
                <a:spcPts val="0"/>
              </a:spcAft>
              <a:defRPr/>
            </a:pPr>
            <a:r>
              <a:rPr lang="en-GB" dirty="0"/>
              <a:t>Graphical – SSH + X11</a:t>
            </a:r>
          </a:p>
          <a:p>
            <a:pPr lvl="1" fontAlgn="auto">
              <a:spcAft>
                <a:spcPts val="0"/>
              </a:spcAft>
              <a:defRPr/>
            </a:pPr>
            <a:r>
              <a:rPr lang="en-GB" dirty="0"/>
              <a:t>Graphical – VNC</a:t>
            </a:r>
          </a:p>
          <a:p>
            <a:pPr fontAlgn="auto">
              <a:spcAft>
                <a:spcPts val="0"/>
              </a:spcAft>
              <a:defRPr/>
            </a:pPr>
            <a:endParaRPr lang="en-GB" dirty="0"/>
          </a:p>
          <a:p>
            <a:pPr fontAlgn="auto">
              <a:spcAft>
                <a:spcPts val="0"/>
              </a:spcAft>
              <a:defRPr/>
            </a:pPr>
            <a:r>
              <a:rPr lang="en-GB" dirty="0"/>
              <a:t>Authentication</a:t>
            </a:r>
          </a:p>
          <a:p>
            <a:pPr lvl="1" fontAlgn="auto">
              <a:spcAft>
                <a:spcPts val="0"/>
              </a:spcAft>
              <a:defRPr/>
            </a:pPr>
            <a:r>
              <a:rPr lang="en-GB" dirty="0"/>
              <a:t>Username + Password</a:t>
            </a:r>
          </a:p>
          <a:p>
            <a:pPr lvl="1" fontAlgn="auto">
              <a:spcAft>
                <a:spcPts val="0"/>
              </a:spcAft>
              <a:defRPr/>
            </a:pPr>
            <a:r>
              <a:rPr lang="en-GB" dirty="0"/>
              <a:t>Username + SSH key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>
            <a:extLst>
              <a:ext uri="{FF2B5EF4-FFF2-40B4-BE49-F238E27FC236}">
                <a16:creationId xmlns:a16="http://schemas.microsoft.com/office/drawing/2014/main" id="{703335E5-EEA8-7477-A9B8-7DEF20E934C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SE"/>
              <a:t>SSH Connection Software</a:t>
            </a:r>
          </a:p>
        </p:txBody>
      </p:sp>
      <p:sp>
        <p:nvSpPr>
          <p:cNvPr id="21507" name="Content Placeholder 2">
            <a:extLst>
              <a:ext uri="{FF2B5EF4-FFF2-40B4-BE49-F238E27FC236}">
                <a16:creationId xmlns:a16="http://schemas.microsoft.com/office/drawing/2014/main" id="{8249E117-1EF0-C625-5DF2-D7BFADCC6727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GB" altLang="en-SE"/>
              <a:t>OSX or Linux</a:t>
            </a:r>
          </a:p>
          <a:p>
            <a:pPr lvl="1"/>
            <a:r>
              <a:rPr lang="en-GB" altLang="en-SE"/>
              <a:t>Use the terminal program which comes with the OS</a:t>
            </a:r>
          </a:p>
          <a:p>
            <a:pPr lvl="1"/>
            <a:endParaRPr lang="en-GB" altLang="en-SE"/>
          </a:p>
          <a:p>
            <a:r>
              <a:rPr lang="en-GB" altLang="en-SE"/>
              <a:t>Windows</a:t>
            </a:r>
          </a:p>
          <a:p>
            <a:pPr lvl="1"/>
            <a:r>
              <a:rPr lang="en-GB" altLang="en-SE"/>
              <a:t>Git Bash (https://gitforwindows.org/) for a terminal</a:t>
            </a:r>
          </a:p>
          <a:p>
            <a:pPr lvl="1"/>
            <a:r>
              <a:rPr lang="en-GB" altLang="en-SE"/>
              <a:t>PuTTY (https://www.putty.org/) for a more graphical setup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7566</TotalTime>
  <Words>3838</Words>
  <Application>Microsoft Macintosh PowerPoint</Application>
  <PresentationFormat>Widescreen</PresentationFormat>
  <Paragraphs>587</Paragraphs>
  <Slides>69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4" baseType="lpstr">
      <vt:lpstr>Calibri</vt:lpstr>
      <vt:lpstr>Arial</vt:lpstr>
      <vt:lpstr>Calibri Light</vt:lpstr>
      <vt:lpstr>Courier New</vt:lpstr>
      <vt:lpstr>Office Theme</vt:lpstr>
      <vt:lpstr>An Introduction to Unix</vt:lpstr>
      <vt:lpstr>Types of Linux Installations</vt:lpstr>
      <vt:lpstr>What (exactly) is Linux?</vt:lpstr>
      <vt:lpstr>Linux comes in different distributions</vt:lpstr>
      <vt:lpstr>Most Popular Distributions</vt:lpstr>
      <vt:lpstr>Types of Linux installation</vt:lpstr>
      <vt:lpstr>Connecting to Linux Installations</vt:lpstr>
      <vt:lpstr>Connecting to a Linux server</vt:lpstr>
      <vt:lpstr>SSH Connection Software</vt:lpstr>
      <vt:lpstr>SSH + Password connection</vt:lpstr>
      <vt:lpstr>SSH + Key connection</vt:lpstr>
      <vt:lpstr>SSH + X11</vt:lpstr>
      <vt:lpstr>VNC</vt:lpstr>
      <vt:lpstr>Exercise 1</vt:lpstr>
      <vt:lpstr>Running programs in the BASH shell</vt:lpstr>
      <vt:lpstr>Launching programs in Linux</vt:lpstr>
      <vt:lpstr>Shells</vt:lpstr>
      <vt:lpstr>What does a shell provide</vt:lpstr>
      <vt:lpstr>Running programs in BASH</vt:lpstr>
      <vt:lpstr>PowerPoint Presentation</vt:lpstr>
      <vt:lpstr>Running programs</vt:lpstr>
      <vt:lpstr>Running programs</vt:lpstr>
      <vt:lpstr>Running graphical programs</vt:lpstr>
      <vt:lpstr>The structure of a unix command</vt:lpstr>
      <vt:lpstr>Command line switches</vt:lpstr>
      <vt:lpstr>Manual pages</vt:lpstr>
      <vt:lpstr>Manual Pages (man cat)</vt:lpstr>
      <vt:lpstr>Help Files</vt:lpstr>
      <vt:lpstr>Help Files (fastqc --help)</vt:lpstr>
      <vt:lpstr>Exercise 2</vt:lpstr>
      <vt:lpstr>Understanding Unix File Systems</vt:lpstr>
      <vt:lpstr>Unix File Systems</vt:lpstr>
      <vt:lpstr>A simple unix filesystem</vt:lpstr>
      <vt:lpstr>Creating and moving into directories</vt:lpstr>
      <vt:lpstr>Specifying file paths</vt:lpstr>
      <vt:lpstr>Specifying file paths</vt:lpstr>
      <vt:lpstr>Command line completion</vt:lpstr>
      <vt:lpstr>Command line completion</vt:lpstr>
      <vt:lpstr>Wildcards</vt:lpstr>
      <vt:lpstr>Wildcard examples</vt:lpstr>
      <vt:lpstr>The structure of a Unix command</vt:lpstr>
      <vt:lpstr>Manipulating files</vt:lpstr>
      <vt:lpstr>Viewing Files</vt:lpstr>
      <vt:lpstr>Editing files</vt:lpstr>
      <vt:lpstr>Using nano to edit text files</vt:lpstr>
      <vt:lpstr>Moving / Renaming files</vt:lpstr>
      <vt:lpstr>Copying files</vt:lpstr>
      <vt:lpstr>Linking rather than copying</vt:lpstr>
      <vt:lpstr>Creating symbolic links</vt:lpstr>
      <vt:lpstr>Deleting files</vt:lpstr>
      <vt:lpstr>Exercise 3</vt:lpstr>
      <vt:lpstr>More advanced BASH  usage</vt:lpstr>
      <vt:lpstr>What we know already</vt:lpstr>
      <vt:lpstr>What else can we do</vt:lpstr>
      <vt:lpstr>Recording the output of programs</vt:lpstr>
      <vt:lpstr>Recording the output of programs</vt:lpstr>
      <vt:lpstr>Redirecting standard streams</vt:lpstr>
      <vt:lpstr>Throwing stuff away</vt:lpstr>
      <vt:lpstr>Linking programs together with pipes</vt:lpstr>
      <vt:lpstr>Linking programs together using pipes</vt:lpstr>
      <vt:lpstr>Useful programs for pipes</vt:lpstr>
      <vt:lpstr>Small example pipeline</vt:lpstr>
      <vt:lpstr>Iterating over files</vt:lpstr>
      <vt:lpstr>The BASH for loop</vt:lpstr>
      <vt:lpstr>Examples of for loops</vt:lpstr>
      <vt:lpstr>Job Control</vt:lpstr>
      <vt:lpstr>Job Control</vt:lpstr>
      <vt:lpstr>Job Control - nohup</vt:lpstr>
      <vt:lpstr>Exercise 4</vt:lpstr>
    </vt:vector>
  </TitlesOfParts>
  <Company>Babraham Institute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Unix</dc:title>
  <dc:creator>Simon Andrews</dc:creator>
  <cp:lastModifiedBy>Josue Mamani Jarro</cp:lastModifiedBy>
  <cp:revision>141</cp:revision>
  <dcterms:created xsi:type="dcterms:W3CDTF">2018-09-11T07:57:52Z</dcterms:created>
  <dcterms:modified xsi:type="dcterms:W3CDTF">2025-01-08T10:58:35Z</dcterms:modified>
</cp:coreProperties>
</file>